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49"/>
  </p:notesMasterIdLst>
  <p:sldIdLst>
    <p:sldId id="314" r:id="rId5"/>
    <p:sldId id="307" r:id="rId6"/>
    <p:sldId id="315" r:id="rId7"/>
    <p:sldId id="316" r:id="rId8"/>
    <p:sldId id="324" r:id="rId9"/>
    <p:sldId id="340" r:id="rId10"/>
    <p:sldId id="325" r:id="rId11"/>
    <p:sldId id="341" r:id="rId12"/>
    <p:sldId id="318" r:id="rId13"/>
    <p:sldId id="371" r:id="rId14"/>
    <p:sldId id="319" r:id="rId15"/>
    <p:sldId id="372" r:id="rId16"/>
    <p:sldId id="320" r:id="rId17"/>
    <p:sldId id="373" r:id="rId18"/>
    <p:sldId id="321" r:id="rId19"/>
    <p:sldId id="374" r:id="rId20"/>
    <p:sldId id="322" r:id="rId21"/>
    <p:sldId id="375" r:id="rId22"/>
    <p:sldId id="323" r:id="rId23"/>
    <p:sldId id="376" r:id="rId24"/>
    <p:sldId id="326" r:id="rId25"/>
    <p:sldId id="377" r:id="rId26"/>
    <p:sldId id="327" r:id="rId27"/>
    <p:sldId id="366" r:id="rId28"/>
    <p:sldId id="328" r:id="rId29"/>
    <p:sldId id="329" r:id="rId30"/>
    <p:sldId id="357" r:id="rId31"/>
    <p:sldId id="337" r:id="rId32"/>
    <p:sldId id="358" r:id="rId33"/>
    <p:sldId id="331" r:id="rId34"/>
    <p:sldId id="359" r:id="rId35"/>
    <p:sldId id="332" r:id="rId36"/>
    <p:sldId id="379" r:id="rId37"/>
    <p:sldId id="333" r:id="rId38"/>
    <p:sldId id="380" r:id="rId39"/>
    <p:sldId id="334" r:id="rId40"/>
    <p:sldId id="361" r:id="rId41"/>
    <p:sldId id="335" r:id="rId42"/>
    <p:sldId id="381" r:id="rId43"/>
    <p:sldId id="336" r:id="rId44"/>
    <p:sldId id="382" r:id="rId45"/>
    <p:sldId id="338" r:id="rId46"/>
    <p:sldId id="339" r:id="rId47"/>
    <p:sldId id="34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06B44F-C1A9-7B67-8AC6-2322A8A897DC}" name="Andrea PRATI" initials="AP" userId="S::andrea.prati@unipr.it::f08999f8-e769-477d-bbd1-04b8955562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A334"/>
    <a:srgbClr val="555F44"/>
    <a:srgbClr val="6654B6"/>
    <a:srgbClr val="936B2E"/>
    <a:srgbClr val="0E79BD"/>
    <a:srgbClr val="D42AAA"/>
    <a:srgbClr val="DD0001"/>
    <a:srgbClr val="D48F06"/>
    <a:srgbClr val="F8AB15"/>
    <a:srgbClr val="148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01F31-EC5E-4258-BD4B-B720C07DADB5}" v="2" dt="2022-12-05T07:30:56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0" autoAdjust="0"/>
  </p:normalViewPr>
  <p:slideViewPr>
    <p:cSldViewPr snapToGrid="0">
      <p:cViewPr varScale="1">
        <p:scale>
          <a:sx n="76" d="100"/>
          <a:sy n="76" d="100"/>
        </p:scale>
        <p:origin x="857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PRATI" userId="f08999f8-e769-477d-bbd1-04b8955562e3" providerId="ADAL" clId="{6F701F31-EC5E-4258-BD4B-B720C07DADB5}"/>
    <pc:docChg chg="undo redo custSel delSld modSld">
      <pc:chgData name="Andrea PRATI" userId="f08999f8-e769-477d-bbd1-04b8955562e3" providerId="ADAL" clId="{6F701F31-EC5E-4258-BD4B-B720C07DADB5}" dt="2022-12-06T07:25:43.472" v="475"/>
      <pc:docMkLst>
        <pc:docMk/>
      </pc:docMkLst>
      <pc:sldChg chg="modSp mod">
        <pc:chgData name="Andrea PRATI" userId="f08999f8-e769-477d-bbd1-04b8955562e3" providerId="ADAL" clId="{6F701F31-EC5E-4258-BD4B-B720C07DADB5}" dt="2022-12-06T07:25:25.998" v="470" actId="20577"/>
        <pc:sldMkLst>
          <pc:docMk/>
          <pc:sldMk cId="0" sldId="314"/>
        </pc:sldMkLst>
        <pc:spChg chg="mod">
          <ac:chgData name="Andrea PRATI" userId="f08999f8-e769-477d-bbd1-04b8955562e3" providerId="ADAL" clId="{6F701F31-EC5E-4258-BD4B-B720C07DADB5}" dt="2022-12-06T07:25:25.998" v="470" actId="20577"/>
          <ac:spMkLst>
            <pc:docMk/>
            <pc:sldMk cId="0" sldId="314"/>
            <ac:spMk id="110" creationId="{00000000-0000-0000-0000-000000000000}"/>
          </ac:spMkLst>
        </pc:spChg>
      </pc:sldChg>
      <pc:sldChg chg="modSp mod">
        <pc:chgData name="Andrea PRATI" userId="f08999f8-e769-477d-bbd1-04b8955562e3" providerId="ADAL" clId="{6F701F31-EC5E-4258-BD4B-B720C07DADB5}" dt="2022-12-05T07:23:04.431" v="59" actId="20577"/>
        <pc:sldMkLst>
          <pc:docMk/>
          <pc:sldMk cId="2739864659" sldId="316"/>
        </pc:sldMkLst>
        <pc:spChg chg="mod">
          <ac:chgData name="Andrea PRATI" userId="f08999f8-e769-477d-bbd1-04b8955562e3" providerId="ADAL" clId="{6F701F31-EC5E-4258-BD4B-B720C07DADB5}" dt="2022-12-05T07:23:04.431" v="59" actId="20577"/>
          <ac:spMkLst>
            <pc:docMk/>
            <pc:sldMk cId="2739864659" sldId="316"/>
            <ac:spMk id="117" creationId="{00000000-0000-0000-0000-000000000000}"/>
          </ac:spMkLst>
        </pc:spChg>
      </pc:sldChg>
      <pc:sldChg chg="addSp modSp mod">
        <pc:chgData name="Andrea PRATI" userId="f08999f8-e769-477d-bbd1-04b8955562e3" providerId="ADAL" clId="{6F701F31-EC5E-4258-BD4B-B720C07DADB5}" dt="2022-12-05T07:31:00.811" v="465" actId="1076"/>
        <pc:sldMkLst>
          <pc:docMk/>
          <pc:sldMk cId="26783211" sldId="328"/>
        </pc:sldMkLst>
        <pc:spChg chg="mod">
          <ac:chgData name="Andrea PRATI" userId="f08999f8-e769-477d-bbd1-04b8955562e3" providerId="ADAL" clId="{6F701F31-EC5E-4258-BD4B-B720C07DADB5}" dt="2022-12-05T07:30:43.292" v="463" actId="1036"/>
          <ac:spMkLst>
            <pc:docMk/>
            <pc:sldMk cId="26783211" sldId="328"/>
            <ac:spMk id="8" creationId="{AA05534E-7D54-4ED0-9705-53CF79CC7BBA}"/>
          </ac:spMkLst>
        </pc:spChg>
        <pc:spChg chg="add mod">
          <ac:chgData name="Andrea PRATI" userId="f08999f8-e769-477d-bbd1-04b8955562e3" providerId="ADAL" clId="{6F701F31-EC5E-4258-BD4B-B720C07DADB5}" dt="2022-12-05T07:30:27.469" v="441"/>
          <ac:spMkLst>
            <pc:docMk/>
            <pc:sldMk cId="26783211" sldId="328"/>
            <ac:spMk id="12" creationId="{BCE0F2BF-FFD6-4B9A-8C26-EB67248E73AB}"/>
          </ac:spMkLst>
        </pc:spChg>
        <pc:spChg chg="add mod">
          <ac:chgData name="Andrea PRATI" userId="f08999f8-e769-477d-bbd1-04b8955562e3" providerId="ADAL" clId="{6F701F31-EC5E-4258-BD4B-B720C07DADB5}" dt="2022-12-05T07:31:00.811" v="465" actId="1076"/>
          <ac:spMkLst>
            <pc:docMk/>
            <pc:sldMk cId="26783211" sldId="328"/>
            <ac:spMk id="13" creationId="{080DFBD2-6DFE-4D12-B980-D25674E95C60}"/>
          </ac:spMkLst>
        </pc:spChg>
        <pc:picChg chg="mod">
          <ac:chgData name="Andrea PRATI" userId="f08999f8-e769-477d-bbd1-04b8955562e3" providerId="ADAL" clId="{6F701F31-EC5E-4258-BD4B-B720C07DADB5}" dt="2022-12-05T07:30:37.024" v="444" actId="1076"/>
          <ac:picMkLst>
            <pc:docMk/>
            <pc:sldMk cId="26783211" sldId="328"/>
            <ac:picMk id="4" creationId="{7DEE5F51-43F9-43C7-8943-9662378B0A15}"/>
          </ac:picMkLst>
        </pc:picChg>
      </pc:sldChg>
      <pc:sldChg chg="modSp mod">
        <pc:chgData name="Andrea PRATI" userId="f08999f8-e769-477d-bbd1-04b8955562e3" providerId="ADAL" clId="{6F701F31-EC5E-4258-BD4B-B720C07DADB5}" dt="2022-12-06T07:25:43.472" v="475"/>
        <pc:sldMkLst>
          <pc:docMk/>
          <pc:sldMk cId="1841119285" sldId="346"/>
        </pc:sldMkLst>
        <pc:spChg chg="mod">
          <ac:chgData name="Andrea PRATI" userId="f08999f8-e769-477d-bbd1-04b8955562e3" providerId="ADAL" clId="{6F701F31-EC5E-4258-BD4B-B720C07DADB5}" dt="2022-12-06T07:25:43.472" v="475"/>
          <ac:spMkLst>
            <pc:docMk/>
            <pc:sldMk cId="1841119285" sldId="346"/>
            <ac:spMk id="110" creationId="{00000000-0000-0000-0000-000000000000}"/>
          </ac:spMkLst>
        </pc:spChg>
      </pc:sldChg>
      <pc:sldChg chg="delSp modSp del mod">
        <pc:chgData name="Andrea PRATI" userId="f08999f8-e769-477d-bbd1-04b8955562e3" providerId="ADAL" clId="{6F701F31-EC5E-4258-BD4B-B720C07DADB5}" dt="2022-12-05T07:31:02.918" v="466" actId="47"/>
        <pc:sldMkLst>
          <pc:docMk/>
          <pc:sldMk cId="2397985181" sldId="378"/>
        </pc:sldMkLst>
        <pc:spChg chg="del mod">
          <ac:chgData name="Andrea PRATI" userId="f08999f8-e769-477d-bbd1-04b8955562e3" providerId="ADAL" clId="{6F701F31-EC5E-4258-BD4B-B720C07DADB5}" dt="2022-12-05T07:30:25.384" v="440" actId="21"/>
          <ac:spMkLst>
            <pc:docMk/>
            <pc:sldMk cId="2397985181" sldId="378"/>
            <ac:spMk id="7" creationId="{0C118999-6B9F-49D6-ABD6-DD2C43D3A49E}"/>
          </ac:spMkLst>
        </pc:spChg>
        <pc:spChg chg="del mod">
          <ac:chgData name="Andrea PRATI" userId="f08999f8-e769-477d-bbd1-04b8955562e3" providerId="ADAL" clId="{6F701F31-EC5E-4258-BD4B-B720C07DADB5}" dt="2022-12-05T07:26:45.050" v="63" actId="478"/>
          <ac:spMkLst>
            <pc:docMk/>
            <pc:sldMk cId="2397985181" sldId="378"/>
            <ac:spMk id="8" creationId="{6A9A1C6B-4B36-406E-9502-1FF650E04BA9}"/>
          </ac:spMkLst>
        </pc:spChg>
      </pc:sldChg>
      <pc:sldChg chg="modSp mod">
        <pc:chgData name="Andrea PRATI" userId="f08999f8-e769-477d-bbd1-04b8955562e3" providerId="ADAL" clId="{6F701F31-EC5E-4258-BD4B-B720C07DADB5}" dt="2022-12-05T07:21:46.246" v="1" actId="20577"/>
        <pc:sldMkLst>
          <pc:docMk/>
          <pc:sldMk cId="3085688113" sldId="380"/>
        </pc:sldMkLst>
        <pc:spChg chg="mod">
          <ac:chgData name="Andrea PRATI" userId="f08999f8-e769-477d-bbd1-04b8955562e3" providerId="ADAL" clId="{6F701F31-EC5E-4258-BD4B-B720C07DADB5}" dt="2022-12-05T07:21:46.246" v="1" actId="20577"/>
          <ac:spMkLst>
            <pc:docMk/>
            <pc:sldMk cId="3085688113" sldId="380"/>
            <ac:spMk id="7" creationId="{0C118999-6B9F-49D6-ABD6-DD2C43D3A4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3D22-5E59-6345-BAEE-97E74818A753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9A7F0-6D8E-B34C-8D35-E84AE3A68D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9A7F0-6D8E-B34C-8D35-E84AE3A68D0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11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0683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05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15241"/>
      </p:ext>
    </p:extLst>
  </p:cSld>
  <p:clrMapOvr>
    <a:masterClrMapping/>
  </p:clrMapOvr>
  <p:transition spd="slow">
    <p:push dir="u"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CDA3329-E6E4-456A-9283-419F8A2B8FD0}"/>
              </a:ext>
            </a:extLst>
          </p:cNvPr>
          <p:cNvSpPr/>
          <p:nvPr userDrawn="1"/>
        </p:nvSpPr>
        <p:spPr>
          <a:xfrm>
            <a:off x="0" y="6150709"/>
            <a:ext cx="12192000" cy="765907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46412FF-74D1-4139-ACDE-D52A1A8D0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431" y="6287216"/>
            <a:ext cx="2063261" cy="4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0484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3634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5288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520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045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191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23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161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GdL PNRR - 12 ottobre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032A5-23E3-C647-AAB1-C72395677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0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economia/business/2021/04/21/engie-amazon-fotovoltaico-sicilia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s://ecf.com/news-and-events/news/%E2%80%9C-rolling-revolution%E2%80%9D-ecf-putting-cycling-smart-mobility-agend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regions.org/initiatives/strategy-for-circular-economy/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nd/3.0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ikgdi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uturism.com/record-for-logic-gate-precision-broken-another-quantum-computing-milestone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/3.0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9/06/best-technological-trends-dominating-healthcare-industry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galombardia.eu/nella-pianura-padana-ricercatori-e-studiosi-veterinari-di-altissimo-livello-si-incontrano-a-la-cittadina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researchuk.org/funding-for-researchers/research-features/2019-10-04-walking-the-path-to-leadership-in-cancer-immunotherapy-dr-sean-lim-advanced-clinician-scientist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urses.lumenlearning.com/marketing-spring2016/chapter/reading-packaging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nvolvimentorural.com/drone-agricol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lifestyle/mobilita/2021/03/12/la-transizione-ecologica-deve-passare-dalla-mobilita-elettric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0"/>
            <a:ext cx="12192000" cy="6915240"/>
          </a:xfrm>
          <a:prstGeom prst="rect">
            <a:avLst/>
          </a:prstGeom>
          <a:solidFill>
            <a:srgbClr val="005EB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9" name="Immagine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224963" y="590369"/>
            <a:ext cx="3742073" cy="1449971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516652" y="2722727"/>
            <a:ext cx="11158695" cy="3828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4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Piano Nazionale di Ripresa e Resilienza (PNRR) </a:t>
            </a:r>
            <a:endParaRPr lang="it-IT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it-IT" sz="3200" b="1" i="1" spc="-1" dirty="0">
                <a:solidFill>
                  <a:srgbClr val="FFAD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PNRR ricerca e sviluppo: </a:t>
            </a:r>
            <a:br>
              <a:rPr lang="it-IT" sz="3200" b="1" i="1" spc="-1" dirty="0">
                <a:solidFill>
                  <a:srgbClr val="FFAD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</a:br>
            <a:r>
              <a:rPr lang="it-IT" sz="3200" b="1" i="1" spc="-1" dirty="0">
                <a:solidFill>
                  <a:srgbClr val="FFAD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l'impegno dell'Università di Parma</a:t>
            </a:r>
          </a:p>
          <a:p>
            <a:pPr algn="ctr">
              <a:lnSpc>
                <a:spcPct val="100000"/>
              </a:lnSpc>
            </a:pPr>
            <a:endParaRPr lang="it-IT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/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/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/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6 dicembre 2022</a:t>
            </a:r>
          </a:p>
          <a:p>
            <a:pPr algn="ctr">
              <a:lnSpc>
                <a:spcPct val="100000"/>
              </a:lnSpc>
            </a:pPr>
            <a:endParaRPr lang="it-IT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66E9244-22E2-1581-6E21-64D5FC0B090E}"/>
              </a:ext>
            </a:extLst>
          </p:cNvPr>
          <p:cNvSpPr/>
          <p:nvPr/>
        </p:nvSpPr>
        <p:spPr>
          <a:xfrm>
            <a:off x="829994" y="4051185"/>
            <a:ext cx="10845353" cy="142376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C118999-6B9F-49D6-ABD6-DD2C43D3A49E}"/>
              </a:ext>
            </a:extLst>
          </p:cNvPr>
          <p:cNvSpPr/>
          <p:nvPr/>
        </p:nvSpPr>
        <p:spPr>
          <a:xfrm>
            <a:off x="210550" y="1055804"/>
            <a:ext cx="11835850" cy="4986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252000" rIns="90000" bIns="45000" anchor="ctr"/>
          <a:lstStyle/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WP1: Materiali e processi innovativi per un sistema industriale sostenibile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F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sottili di ossido di metallo come nuovi semiconduttori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it-IT" sz="20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Addictive</a:t>
            </a: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manufacturing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WP2: Materiali e dispositivi per un sistema agro-alimentare e per packaging eco-sostenibili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Matrici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composite di 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biopolimeri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per 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il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packaging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Materiali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e 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sensori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intelligenti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per la 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filiera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agricola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WP3: Materiali per produzione e immagazzinamento di energie rinnovabili, risparmio energetico ed edilizia a impatto zero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ateriali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attivati da alcali come intonaci sostenibili per costruzioni e pulizia/conservazione di opere d'arte</a:t>
            </a: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WP4: Materiali avanzati e dispositivi per la salute, diagnostica e nuove terapie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N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anocompositi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matrici biodegradabili per il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delivery a ridotto impatto ambientale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ateriali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biomateriali, nanocompositi e dispositivi per approcci terapeutici personalizzati</a:t>
            </a: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WP5: Materiali ad alte prestazioni e basso peso per applicazioni aerospaziali e mobilità sostenibile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C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ompositi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fibra di carbonio-resina epossidica e componenti metallici leggeri per applicazioni automobilistiche</a:t>
            </a:r>
            <a:endParaRPr lang="it-IT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60290" y="78092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Ecosistema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- Spoke 1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F80BA5-EB9B-4891-9382-AFC290FC6A00}"/>
              </a:ext>
            </a:extLst>
          </p:cNvPr>
          <p:cNvSpPr txBox="1"/>
          <p:nvPr/>
        </p:nvSpPr>
        <p:spPr>
          <a:xfrm>
            <a:off x="210550" y="670528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8367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0D83188-752F-4380-8DB7-E3AC50BDC5C0}"/>
              </a:ext>
            </a:extLst>
          </p:cNvPr>
          <p:cNvSpPr txBox="1"/>
          <p:nvPr/>
        </p:nvSpPr>
        <p:spPr>
          <a:xfrm>
            <a:off x="0" y="633045"/>
            <a:ext cx="12192000" cy="5461279"/>
          </a:xfrm>
          <a:prstGeom prst="rect">
            <a:avLst/>
          </a:prstGeom>
          <a:ln w="41275" cmpd="dbl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5367220" y="763676"/>
            <a:ext cx="6764490" cy="56938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M4C2 – investimento 1.5</a:t>
            </a:r>
            <a:endParaRPr lang="it-IT" sz="2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: Alma Mater </a:t>
            </a:r>
            <a:r>
              <a:rPr lang="it-IT" sz="2600" dirty="0" err="1">
                <a:solidFill>
                  <a:schemeClr val="accent5">
                    <a:lumMod val="50000"/>
                  </a:schemeClr>
                </a:solidFill>
              </a:rPr>
              <a:t>Studiorum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 Università di Bologna </a:t>
            </a: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Ente affiliato</a:t>
            </a:r>
          </a:p>
          <a:p>
            <a:r>
              <a:rPr lang="it-IT" sz="2600" b="1" dirty="0" err="1">
                <a:solidFill>
                  <a:schemeClr val="accent5">
                    <a:lumMod val="50000"/>
                  </a:schemeClr>
                </a:solidFill>
              </a:rPr>
              <a:t>Spoke</a:t>
            </a:r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 leader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: Università di Modena e Reggio Emilia</a:t>
            </a:r>
          </a:p>
          <a:p>
            <a:pPr>
              <a:tabLst>
                <a:tab pos="3406775" algn="r"/>
              </a:tabLst>
            </a:pPr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 	€ 12.059.145</a:t>
            </a:r>
          </a:p>
          <a:p>
            <a:pPr>
              <a:tabLst>
                <a:tab pos="3406775" algn="r"/>
              </a:tabLst>
            </a:pPr>
            <a:r>
              <a:rPr lang="it-IT" sz="2600" b="1" dirty="0">
                <a:solidFill>
                  <a:srgbClr val="568619"/>
                </a:solidFill>
              </a:rPr>
              <a:t>Budget UniPR: 	€ 2.162.248</a:t>
            </a: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Prof. Agostino Gambarotta</a:t>
            </a: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33 annualità di assegno di ricerca</a:t>
            </a: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Titolo </a:t>
            </a:r>
            <a:r>
              <a:rPr lang="it-IT" sz="2600" b="1" dirty="0" err="1">
                <a:solidFill>
                  <a:schemeClr val="accent5">
                    <a:lumMod val="50000"/>
                  </a:schemeClr>
                </a:solidFill>
              </a:rPr>
              <a:t>spoke</a:t>
            </a:r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Clean energy production, storage and saving</a:t>
            </a:r>
            <a:endParaRPr lang="it-IT" sz="2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magine 4" descr="Immagine che contiene erba, cella fotovoltaica, esterni, oggetto da esterni&#10;&#10;Descrizione generata automaticamente">
            <a:extLst>
              <a:ext uri="{FF2B5EF4-FFF2-40B4-BE49-F238E27FC236}">
                <a16:creationId xmlns:a16="http://schemas.microsoft.com/office/drawing/2014/main" id="{B149B24D-0471-4702-A1F0-2BB2BEAAF2F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289" y="684392"/>
            <a:ext cx="5233605" cy="5409931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D36B353B-4AA5-4322-8344-AC989730F9F4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id="{78C7B609-4C9C-4309-B2E7-5000C9D8226A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2" name="Immagine 5">
              <a:extLst>
                <a:ext uri="{FF2B5EF4-FFF2-40B4-BE49-F238E27FC236}">
                  <a16:creationId xmlns:a16="http://schemas.microsoft.com/office/drawing/2014/main" id="{B4351CC4-61BE-4DBC-805B-094EB9E25A7E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CustomShape 4">
            <a:extLst>
              <a:ext uri="{FF2B5EF4-FFF2-40B4-BE49-F238E27FC236}">
                <a16:creationId xmlns:a16="http://schemas.microsoft.com/office/drawing/2014/main" id="{B8A5571C-B85C-49AE-8940-C4EBCED6543C}"/>
              </a:ext>
            </a:extLst>
          </p:cNvPr>
          <p:cNvSpPr/>
          <p:nvPr/>
        </p:nvSpPr>
        <p:spPr>
          <a:xfrm>
            <a:off x="60290" y="36096"/>
            <a:ext cx="12071420" cy="592021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Ecosistema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- Spoke 2</a:t>
            </a:r>
          </a:p>
        </p:txBody>
      </p:sp>
    </p:spTree>
    <p:extLst>
      <p:ext uri="{BB962C8B-B14F-4D97-AF65-F5344CB8AC3E}">
        <p14:creationId xmlns:p14="http://schemas.microsoft.com/office/powerpoint/2010/main" val="88209860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C118999-6B9F-49D6-ABD6-DD2C43D3A49E}"/>
              </a:ext>
            </a:extLst>
          </p:cNvPr>
          <p:cNvSpPr/>
          <p:nvPr/>
        </p:nvSpPr>
        <p:spPr>
          <a:xfrm>
            <a:off x="210550" y="1055804"/>
            <a:ext cx="11835850" cy="4986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216000" rIns="90000" bIns="45000" anchor="ctr"/>
          <a:lstStyle/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WP1: Tecnologie, sistemi e componenti per la conversione e l'utilizzo di energia da FER: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Nuove tecnologie, componenti e sistemi per la conversione e l'utilizzo dell'energia da FER: materiali innovativi per il fotovoltaico, scambiatori di calore ad alta efficienza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Miglioramento delle prestazioni di componenti e sistemi per la conversione e l'utilizzo delle FER: tecnologie avanzate per la diagnostica di sistemi fotovoltaici</a:t>
            </a: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WP2: Tecnologie e sistemi per il trasporto, la distribuzione e lo stoccaggio dell'energia (con riferimento anche a H2 ed e-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Smart Sector Integration: metodologie per la modellazione di reti energetiche (termiche, elettriche, gas)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Metodi e soluzioni per lo stoccaggio e la distribuzione dell'energia: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supercapacitori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soluzioni innovative per lo stoccaggio di H2 in materiali a base di Carbonio, tecniche per lo stoccaggio geologico di gas compressi, convertitori intelligenti e ad alta efficienza per le reti elettriche, soluzioni per la valutazione dello stato di carica e per la diagnostica delle batterie</a:t>
            </a: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WP4: Cattura, sequestro, purificazione e utilizzo di CO2: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Sviluppo di processi, componenti e sistemi avanzati e ad alta efficienza per la conversione ed il riutilizzo della CO2</a:t>
            </a:r>
          </a:p>
        </p:txBody>
      </p:sp>
      <p:sp>
        <p:nvSpPr>
          <p:cNvPr id="121" name="CustomShape 4"/>
          <p:cNvSpPr/>
          <p:nvPr/>
        </p:nvSpPr>
        <p:spPr>
          <a:xfrm>
            <a:off x="60290" y="78092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Ecosistema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- Spoke 2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F80BA5-EB9B-4891-9382-AFC290FC6A00}"/>
              </a:ext>
            </a:extLst>
          </p:cNvPr>
          <p:cNvSpPr txBox="1"/>
          <p:nvPr/>
        </p:nvSpPr>
        <p:spPr>
          <a:xfrm>
            <a:off x="210550" y="670528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026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B7FE0C3-075A-4013-92DE-BA505CCF9674}"/>
              </a:ext>
            </a:extLst>
          </p:cNvPr>
          <p:cNvSpPr txBox="1"/>
          <p:nvPr/>
        </p:nvSpPr>
        <p:spPr>
          <a:xfrm>
            <a:off x="0" y="633045"/>
            <a:ext cx="12192000" cy="5461279"/>
          </a:xfrm>
          <a:prstGeom prst="rect">
            <a:avLst/>
          </a:prstGeom>
          <a:ln w="41275" cmpd="dbl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5094635" y="763676"/>
            <a:ext cx="7037075" cy="56938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M4C2 – investimento 1.5</a:t>
            </a:r>
            <a:endParaRPr lang="it-IT" sz="2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: Alma Mater </a:t>
            </a:r>
            <a:r>
              <a:rPr lang="it-IT" sz="2600" dirty="0" err="1">
                <a:solidFill>
                  <a:schemeClr val="accent5">
                    <a:lumMod val="50000"/>
                  </a:schemeClr>
                </a:solidFill>
              </a:rPr>
              <a:t>Studiorum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 Università di Bologna </a:t>
            </a: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Ente affiliato</a:t>
            </a:r>
          </a:p>
          <a:p>
            <a:r>
              <a:rPr lang="it-IT" sz="2600" b="1" dirty="0" err="1">
                <a:solidFill>
                  <a:schemeClr val="accent5">
                    <a:lumMod val="50000"/>
                  </a:schemeClr>
                </a:solidFill>
              </a:rPr>
              <a:t>Spoke</a:t>
            </a:r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 leader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: Alma Mater </a:t>
            </a:r>
            <a:r>
              <a:rPr lang="it-IT" sz="2600" dirty="0" err="1">
                <a:solidFill>
                  <a:schemeClr val="accent5">
                    <a:lumMod val="50000"/>
                  </a:schemeClr>
                </a:solidFill>
              </a:rPr>
              <a:t>Studiorum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 Università di Bologna</a:t>
            </a:r>
          </a:p>
          <a:p>
            <a:pPr>
              <a:tabLst>
                <a:tab pos="3406775" algn="r"/>
              </a:tabLst>
            </a:pPr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 	€ 18.448.874</a:t>
            </a:r>
          </a:p>
          <a:p>
            <a:pPr>
              <a:tabLst>
                <a:tab pos="3406775" algn="r"/>
              </a:tabLst>
            </a:pPr>
            <a:r>
              <a:rPr lang="it-IT" sz="2600" b="1" dirty="0">
                <a:solidFill>
                  <a:srgbClr val="568619"/>
                </a:solidFill>
              </a:rPr>
              <a:t>Budget UniPR: 	€ 1.650.753</a:t>
            </a: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Prof.ssa Eleonora Bottani</a:t>
            </a: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2 RTD/A, 14 annualità di assegno di ricerca, 2 borse di dottorato</a:t>
            </a: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Titolo </a:t>
            </a:r>
            <a:r>
              <a:rPr lang="it-IT" sz="2600" b="1" dirty="0" err="1">
                <a:solidFill>
                  <a:schemeClr val="accent5">
                    <a:lumMod val="50000"/>
                  </a:schemeClr>
                </a:solidFill>
              </a:rPr>
              <a:t>spoke</a:t>
            </a:r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Green manufacturing for a sustainable economy</a:t>
            </a:r>
            <a:endParaRPr lang="it-IT" sz="2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3254B5A-9012-4D7A-8BEC-C87459F5B1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1592449"/>
            <a:ext cx="4900671" cy="3214166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6722FBC-B595-472D-8874-8C3F77534667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2" name="CustomShape 2">
              <a:extLst>
                <a:ext uri="{FF2B5EF4-FFF2-40B4-BE49-F238E27FC236}">
                  <a16:creationId xmlns:a16="http://schemas.microsoft.com/office/drawing/2014/main" id="{AA51DB5A-3638-49EC-84A0-804D1583C5CE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4" name="Immagine 5">
              <a:extLst>
                <a:ext uri="{FF2B5EF4-FFF2-40B4-BE49-F238E27FC236}">
                  <a16:creationId xmlns:a16="http://schemas.microsoft.com/office/drawing/2014/main" id="{A99FD888-ABC8-4BB9-9E64-C8F55BCBACAF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5DFCBCD3-FB78-4419-89E9-F7B928AAD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2305" y="130318"/>
            <a:ext cx="342900" cy="381000"/>
          </a:xfrm>
          <a:prstGeom prst="rect">
            <a:avLst/>
          </a:prstGeom>
        </p:spPr>
      </p:pic>
      <p:sp>
        <p:nvSpPr>
          <p:cNvPr id="18" name="CustomShape 4">
            <a:extLst>
              <a:ext uri="{FF2B5EF4-FFF2-40B4-BE49-F238E27FC236}">
                <a16:creationId xmlns:a16="http://schemas.microsoft.com/office/drawing/2014/main" id="{771857F9-EDE2-4319-BED4-E171BA097941}"/>
              </a:ext>
            </a:extLst>
          </p:cNvPr>
          <p:cNvSpPr/>
          <p:nvPr/>
        </p:nvSpPr>
        <p:spPr>
          <a:xfrm>
            <a:off x="60290" y="36096"/>
            <a:ext cx="12071420" cy="592021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Ecosistema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- Spoke 3</a:t>
            </a:r>
          </a:p>
        </p:txBody>
      </p:sp>
    </p:spTree>
    <p:extLst>
      <p:ext uri="{BB962C8B-B14F-4D97-AF65-F5344CB8AC3E}">
        <p14:creationId xmlns:p14="http://schemas.microsoft.com/office/powerpoint/2010/main" val="124346529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C118999-6B9F-49D6-ABD6-DD2C43D3A49E}"/>
              </a:ext>
            </a:extLst>
          </p:cNvPr>
          <p:cNvSpPr/>
          <p:nvPr/>
        </p:nvSpPr>
        <p:spPr>
          <a:xfrm>
            <a:off x="210550" y="1055804"/>
            <a:ext cx="11835850" cy="4986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1: Sviluppo di prodotti, processi e sistemi di produzione «a inquinamento zero»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Sviluppo di soluzioni per incrementare l’efficienza energetica dei processi produttivi</a:t>
            </a: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2: Sviluppo di supply chain a basso impatto energetico e ambientale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Sviluppo e validazione di modelli multi-obiettivo di Lean Management (LM) e Green Management (GM) nella progettazione e gestione di reti logistiche per aziende manifatturiere e di servizi</a:t>
            </a: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3: Valutazione del ciclo di vita e della sostenibilità di materiali, prodotti e processi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sostenibile e valutazione LCA/SLCA/LCC di sistemi selezionati </a:t>
            </a: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4: Soluzioni e tecnologie ICT per la progettazione, la costruzione, il monitoraggio e il controllo di macchine, sistemi di automazione e processi industriali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sostenibili, sicuri e altamente riconfigurabili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Sviluppo di algoritmi avanzati di controllo, apprendimento e diagnostica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viluppo di metodi numerici innovativi per la simulazione di robot operanti in linee di produzione</a:t>
            </a: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5: Impatto della tassonomia UE per le attività sostenibili sugli ecosistemi industriali regionali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 presso ecosistemi industriali regionali selezionati</a:t>
            </a:r>
          </a:p>
        </p:txBody>
      </p:sp>
      <p:sp>
        <p:nvSpPr>
          <p:cNvPr id="121" name="CustomShape 4"/>
          <p:cNvSpPr/>
          <p:nvPr/>
        </p:nvSpPr>
        <p:spPr>
          <a:xfrm>
            <a:off x="60290" y="78092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Ecosistema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- Spoke 3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F80BA5-EB9B-4891-9382-AFC290FC6A00}"/>
              </a:ext>
            </a:extLst>
          </p:cNvPr>
          <p:cNvSpPr txBox="1"/>
          <p:nvPr/>
        </p:nvSpPr>
        <p:spPr>
          <a:xfrm>
            <a:off x="210550" y="670528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8182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11EF0B-66F1-491C-BAD8-E642EF8A1C7D}"/>
              </a:ext>
            </a:extLst>
          </p:cNvPr>
          <p:cNvSpPr txBox="1"/>
          <p:nvPr/>
        </p:nvSpPr>
        <p:spPr>
          <a:xfrm>
            <a:off x="0" y="633045"/>
            <a:ext cx="12192000" cy="5461279"/>
          </a:xfrm>
          <a:prstGeom prst="rect">
            <a:avLst/>
          </a:prstGeom>
          <a:ln w="41275" cmpd="dbl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5137485" y="703104"/>
            <a:ext cx="7054515" cy="56938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M4C2 – investimento 1.5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Alma Mater </a:t>
            </a:r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Studiorum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Università di Bologna 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Spoke leader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	€ 10.185.396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rgbClr val="568619"/>
                </a:solidFill>
              </a:rPr>
              <a:t>Budget UniPR: 	€ 2.074.833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Felice Giuliani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1 RTD/A, 20 annualità di assegno di ricerca, 2 borse di dottorato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Titolo </a:t>
            </a:r>
            <a:r>
              <a:rPr lang="it-IT" sz="2800" b="1" dirty="0" err="1">
                <a:solidFill>
                  <a:schemeClr val="accent5">
                    <a:lumMod val="50000"/>
                  </a:schemeClr>
                </a:solidFill>
              </a:rPr>
              <a:t>spoke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Smart mobility, housing and energy solutions for a carbon-neutral society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CAC549C-C245-4569-B2CB-4A0C4A2840E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3764" y="1106905"/>
            <a:ext cx="4983721" cy="4361448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69E63D51-9A58-490F-97D8-904F123D234E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id="{38B93DE1-5405-4B23-9383-609C74A14053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2" name="Immagine 5">
              <a:extLst>
                <a:ext uri="{FF2B5EF4-FFF2-40B4-BE49-F238E27FC236}">
                  <a16:creationId xmlns:a16="http://schemas.microsoft.com/office/drawing/2014/main" id="{092CC8E9-6D05-4531-8967-AF0CA7B28692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62145C22-A71D-43B3-B055-09BB87220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92305" y="130318"/>
            <a:ext cx="342900" cy="381000"/>
          </a:xfrm>
          <a:prstGeom prst="rect">
            <a:avLst/>
          </a:prstGeom>
        </p:spPr>
      </p:pic>
      <p:sp>
        <p:nvSpPr>
          <p:cNvPr id="17" name="CustomShape 4">
            <a:extLst>
              <a:ext uri="{FF2B5EF4-FFF2-40B4-BE49-F238E27FC236}">
                <a16:creationId xmlns:a16="http://schemas.microsoft.com/office/drawing/2014/main" id="{DB4626CC-9066-49FC-98BE-DEC715DC9A16}"/>
              </a:ext>
            </a:extLst>
          </p:cNvPr>
          <p:cNvSpPr/>
          <p:nvPr/>
        </p:nvSpPr>
        <p:spPr>
          <a:xfrm>
            <a:off x="60290" y="36096"/>
            <a:ext cx="12071420" cy="592021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Ecosistema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- Spoke 4</a:t>
            </a:r>
          </a:p>
        </p:txBody>
      </p:sp>
    </p:spTree>
    <p:extLst>
      <p:ext uri="{BB962C8B-B14F-4D97-AF65-F5344CB8AC3E}">
        <p14:creationId xmlns:p14="http://schemas.microsoft.com/office/powerpoint/2010/main" val="37822932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C118999-6B9F-49D6-ABD6-DD2C43D3A49E}"/>
              </a:ext>
            </a:extLst>
          </p:cNvPr>
          <p:cNvSpPr/>
          <p:nvPr/>
        </p:nvSpPr>
        <p:spPr>
          <a:xfrm>
            <a:off x="210550" y="1055804"/>
            <a:ext cx="11835850" cy="4986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WP1: Sicurezza dei pedoni e dei ciclisti, reti ciclabili di alta qualità, modellazione degli spostamenti, sistemi multimodali e mobilità condivisa, mobilità cibernetica, sistemi video intelligenti:</a:t>
            </a:r>
          </a:p>
          <a:p>
            <a:pPr marL="758825" marR="0" lvl="0" indent="-314325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Dalla pianificazione alla modellazione avanzata, si propongono strumenti per l’analisi alla scala urbana di soluzioni per la mobilità intrinsecamente sicura degli utenti deboli</a:t>
            </a: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WP2: Design per tutti, città sana e attiva, social housing, cambiamenti comportamentali, innovazioni tecnologiche e sociali, valutazione delle politiche climatiche:</a:t>
            </a:r>
          </a:p>
          <a:p>
            <a:pPr marL="758825" marR="0" lvl="0" indent="-314325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Progettazione inclusiva della città, con particolare attenzione alle persone con disabilità e al social-housing design</a:t>
            </a: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WP3: Sistemi di gestione delle pavimentazioni stradali urbane, soluzioni di illuminazione, accessibilità al centro storico, monitoraggio e conservazione del patrimonio culturale:</a:t>
            </a:r>
          </a:p>
          <a:p>
            <a:pPr marL="758825" marR="0" lvl="0" indent="-314325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Strumenti per il rilievo avanzato del patrimonio pubblico. Soluzioni innovative in materia di manutenzione e gestione delle pavimentazioni urbane anche di valenza storica </a:t>
            </a:r>
          </a:p>
          <a:p>
            <a:pPr marL="12700"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WP4: Qualità dell'aria indoor/outdoor, dispersione e controllo del PM10, isole di calore, decarbonizzazione urbana, comunità energetiche, Natural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Solutions (NBS)</a:t>
            </a:r>
          </a:p>
        </p:txBody>
      </p:sp>
      <p:sp>
        <p:nvSpPr>
          <p:cNvPr id="121" name="CustomShape 4"/>
          <p:cNvSpPr/>
          <p:nvPr/>
        </p:nvSpPr>
        <p:spPr>
          <a:xfrm>
            <a:off x="60290" y="78092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Ecosistema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- Spoke 4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F80BA5-EB9B-4891-9382-AFC290FC6A00}"/>
              </a:ext>
            </a:extLst>
          </p:cNvPr>
          <p:cNvSpPr txBox="1"/>
          <p:nvPr/>
        </p:nvSpPr>
        <p:spPr>
          <a:xfrm>
            <a:off x="210550" y="670528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16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994F9E-D018-49D0-BEC8-BF93E62481BB}"/>
              </a:ext>
            </a:extLst>
          </p:cNvPr>
          <p:cNvSpPr txBox="1"/>
          <p:nvPr/>
        </p:nvSpPr>
        <p:spPr>
          <a:xfrm>
            <a:off x="0" y="633045"/>
            <a:ext cx="12192000" cy="5461279"/>
          </a:xfrm>
          <a:prstGeom prst="rect">
            <a:avLst/>
          </a:prstGeom>
          <a:ln w="41275" cmpd="dbl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4493832" y="933689"/>
            <a:ext cx="7698168" cy="51090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M4C2 – investimento 1.5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Alma Mater </a:t>
            </a:r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Studiorum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Università di Bologna 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Ente affiliato</a:t>
            </a:r>
          </a:p>
          <a:p>
            <a:r>
              <a:rPr lang="it-IT" sz="2800" b="1" dirty="0" err="1">
                <a:solidFill>
                  <a:schemeClr val="accent5">
                    <a:lumMod val="50000"/>
                  </a:schemeClr>
                </a:solidFill>
              </a:rPr>
              <a:t>Spoke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 leader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Università di Ferrara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	€ 12.170.651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Budget UniPR: 	€ 930.000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Pier Luigi Marchini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1 RTD/A, 7 annualità di assegno di ricerca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Titolo </a:t>
            </a:r>
            <a:r>
              <a:rPr lang="it-IT" sz="2800" b="1" dirty="0" err="1">
                <a:solidFill>
                  <a:schemeClr val="accent5">
                    <a:lumMod val="50000"/>
                  </a:schemeClr>
                </a:solidFill>
              </a:rPr>
              <a:t>spoke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Circular economy and blue economy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Immagine 5" descr="Immagine che contiene testo, compact disc, grafica vettoriale&#10;&#10;Descrizione generata automaticamente">
            <a:extLst>
              <a:ext uri="{FF2B5EF4-FFF2-40B4-BE49-F238E27FC236}">
                <a16:creationId xmlns:a16="http://schemas.microsoft.com/office/drawing/2014/main" id="{E2518476-910B-4443-9DFE-12E60675E5D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40593" y="1396327"/>
            <a:ext cx="4975019" cy="406534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1FF9DE-5780-49B0-B384-405C314ED346}"/>
              </a:ext>
            </a:extLst>
          </p:cNvPr>
          <p:cNvSpPr txBox="1">
            <a:spLocks/>
          </p:cNvSpPr>
          <p:nvPr/>
        </p:nvSpPr>
        <p:spPr>
          <a:xfrm>
            <a:off x="2029647" y="6858000"/>
            <a:ext cx="215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ircularregions.org/initiatives/strategy-for-circular-economy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nd/3.0/"/>
              </a:rPr>
              <a:t>CC BY-NC-ND</a:t>
            </a:r>
            <a:endParaRPr lang="it-IT" sz="90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0FA05B3-68D7-4D77-8073-6F344D188F4D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2" name="CustomShape 2">
              <a:extLst>
                <a:ext uri="{FF2B5EF4-FFF2-40B4-BE49-F238E27FC236}">
                  <a16:creationId xmlns:a16="http://schemas.microsoft.com/office/drawing/2014/main" id="{30B0356E-236A-4355-AD2D-E2076D039CC0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4" name="Immagine 5">
              <a:extLst>
                <a:ext uri="{FF2B5EF4-FFF2-40B4-BE49-F238E27FC236}">
                  <a16:creationId xmlns:a16="http://schemas.microsoft.com/office/drawing/2014/main" id="{EEA878F6-40A3-4714-B41F-599118186443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0F360480-8BDD-4025-9472-76E264762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92305" y="130318"/>
            <a:ext cx="342900" cy="381000"/>
          </a:xfrm>
          <a:prstGeom prst="rect">
            <a:avLst/>
          </a:prstGeom>
        </p:spPr>
      </p:pic>
      <p:sp>
        <p:nvSpPr>
          <p:cNvPr id="18" name="CustomShape 4">
            <a:extLst>
              <a:ext uri="{FF2B5EF4-FFF2-40B4-BE49-F238E27FC236}">
                <a16:creationId xmlns:a16="http://schemas.microsoft.com/office/drawing/2014/main" id="{15901811-ACE0-49AF-B491-AD50C8B7B9E1}"/>
              </a:ext>
            </a:extLst>
          </p:cNvPr>
          <p:cNvSpPr/>
          <p:nvPr/>
        </p:nvSpPr>
        <p:spPr>
          <a:xfrm>
            <a:off x="60290" y="36096"/>
            <a:ext cx="12071420" cy="592021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Ecosistema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- Spoke 5</a:t>
            </a:r>
          </a:p>
        </p:txBody>
      </p:sp>
    </p:spTree>
    <p:extLst>
      <p:ext uri="{BB962C8B-B14F-4D97-AF65-F5344CB8AC3E}">
        <p14:creationId xmlns:p14="http://schemas.microsoft.com/office/powerpoint/2010/main" val="265524830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C118999-6B9F-49D6-ABD6-DD2C43D3A49E}"/>
              </a:ext>
            </a:extLst>
          </p:cNvPr>
          <p:cNvSpPr/>
          <p:nvPr/>
        </p:nvSpPr>
        <p:spPr>
          <a:xfrm>
            <a:off x="210550" y="1055804"/>
            <a:ext cx="11835850" cy="4986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marR="0" lvl="0" algn="just" fontAlgn="auto">
              <a:buClrTx/>
              <a:buSzTx/>
              <a:tabLst/>
              <a:defRPr/>
            </a:pPr>
            <a:r>
              <a:rPr lang="en-US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WP 1: </a:t>
            </a: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«Dare forma» all'interazione tra modelli di business circolari innovativi e relative politiche per lo sviluppo sostenibile</a:t>
            </a:r>
            <a:endParaRPr lang="en-US" sz="17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174625" lvl="1" algn="just"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Analisi delle politiche/strategie regionali e nazionali. Sviluppo di strumenti legislativi e normativi che favoriscano l’economia circolare, in linea con la verifica dell’ipotesi di Porter</a:t>
            </a:r>
          </a:p>
          <a:p>
            <a:pPr marL="174625" lvl="1" algn="just"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‘Geografia’ delle innovazioni circolari e valutazione e comunicazione degli impatti socio economici e ambientali</a:t>
            </a:r>
          </a:p>
          <a:p>
            <a:pPr marL="174625" lvl="1" algn="just"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Nuovi business models (</a:t>
            </a:r>
            <a:r>
              <a:rPr lang="it-IT" sz="17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remanufacturing</a:t>
            </a: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 innovazione tecnologica, organizzativa, gestionale, HRM) di imprese e start up</a:t>
            </a:r>
          </a:p>
          <a:p>
            <a:pPr marR="0" lvl="0" algn="just" fontAlgn="auto">
              <a:buClrTx/>
              <a:buSzTx/>
              <a:tabLst/>
              <a:defRPr/>
            </a:pPr>
            <a:r>
              <a:rPr lang="en-US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WP 2: Economia </a:t>
            </a:r>
            <a:r>
              <a:rPr lang="en-US" sz="17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circolare</a:t>
            </a:r>
            <a:r>
              <a:rPr lang="en-US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 </a:t>
            </a:r>
            <a:r>
              <a:rPr lang="en-US" sz="17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materiali</a:t>
            </a:r>
            <a:r>
              <a:rPr lang="en-US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e </a:t>
            </a:r>
            <a:r>
              <a:rPr lang="en-US" sz="17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rifiuti</a:t>
            </a:r>
            <a:endParaRPr lang="en-US" sz="17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174625" lvl="1" algn="just"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Rifiuti e acque reflue derivanti dalle filiere produttive e di consumo domestico: valorizzazione e trasformazione dei rifiuti in nuovi materiali/prodotti</a:t>
            </a:r>
          </a:p>
          <a:p>
            <a:pPr marL="174625" lvl="1" algn="just"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Tecnologie e strategie innovative per la prevenzione, il riuso, il riciclo, la riprogettazione dei materiali e il decommissioning</a:t>
            </a:r>
            <a:endParaRPr lang="en-US" sz="17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R="0" lvl="0" algn="just" fontAlgn="auto">
              <a:buClrTx/>
              <a:buSzTx/>
              <a:tabLst/>
              <a:defRPr/>
            </a:pPr>
            <a:r>
              <a:rPr lang="en-US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WP 3: </a:t>
            </a: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Risorse marine biotiche e abiotiche</a:t>
            </a:r>
          </a:p>
          <a:p>
            <a:pPr marL="174625" lvl="1" algn="just"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Pesca e acquacoltura sostenibili e circolari servizi ecosistemici, biodiversità e contrasto diffusione specie aliene, minerali, sabbie</a:t>
            </a:r>
          </a:p>
          <a:p>
            <a:pPr marL="174625" lvl="1" algn="just"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Biotecnologie blu (</a:t>
            </a:r>
            <a:r>
              <a:rPr lang="it-IT" sz="17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bio-remediation</a:t>
            </a: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 biofarmaci, biomolecole, biomateriali)</a:t>
            </a:r>
          </a:p>
          <a:p>
            <a:pPr algn="just">
              <a:defRPr/>
            </a:pPr>
            <a:r>
              <a:rPr lang="en-US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WP 4: </a:t>
            </a: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Tecnologie per la rigenerazione e lo sviluppo dei sistemi turistici termali, marittimi e costieri </a:t>
            </a:r>
          </a:p>
          <a:p>
            <a:pPr marL="174625" lvl="1" algn="just"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Tecnologie per la rigenerazione e lo sviluppo dei sistemi turistici</a:t>
            </a:r>
          </a:p>
          <a:p>
            <a:pPr marL="174625" lvl="1" algn="just"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Sviluppo di nuovi modelli partecipativi per la qualità dell'offerta</a:t>
            </a:r>
            <a:endParaRPr lang="en-US" sz="17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R="0" lvl="0" algn="just" fontAlgn="auto">
              <a:buClrTx/>
              <a:buSzTx/>
              <a:tabLst/>
              <a:defRPr/>
            </a:pPr>
            <a:r>
              <a:rPr lang="en-US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WP 5: </a:t>
            </a:r>
            <a:r>
              <a:rPr lang="it-IT" sz="17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Agricoltura resiliente al clima, conservazione del suolo, agroecologia: identificare e comprendere i principali fattori alla base dello sviluppo dell'agricoltura ecologica e per valutare la sostenibilità delle pratiche ecologiche</a:t>
            </a:r>
          </a:p>
        </p:txBody>
      </p:sp>
      <p:sp>
        <p:nvSpPr>
          <p:cNvPr id="121" name="CustomShape 4"/>
          <p:cNvSpPr/>
          <p:nvPr/>
        </p:nvSpPr>
        <p:spPr>
          <a:xfrm>
            <a:off x="60290" y="78092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Ecosistema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- Spoke 5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F80BA5-EB9B-4891-9382-AFC290FC6A00}"/>
              </a:ext>
            </a:extLst>
          </p:cNvPr>
          <p:cNvSpPr txBox="1"/>
          <p:nvPr/>
        </p:nvSpPr>
        <p:spPr>
          <a:xfrm>
            <a:off x="210550" y="670528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3888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B52C67-9AA6-4F04-8811-AE8A35CB1110}"/>
              </a:ext>
            </a:extLst>
          </p:cNvPr>
          <p:cNvSpPr txBox="1"/>
          <p:nvPr/>
        </p:nvSpPr>
        <p:spPr>
          <a:xfrm>
            <a:off x="0" y="633045"/>
            <a:ext cx="12192000" cy="5461279"/>
          </a:xfrm>
          <a:prstGeom prst="rect">
            <a:avLst/>
          </a:prstGeom>
          <a:ln w="41275" cmpd="dbl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5592394" y="619138"/>
            <a:ext cx="6466688" cy="61247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7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700" dirty="0">
                <a:solidFill>
                  <a:schemeClr val="accent5">
                    <a:lumMod val="50000"/>
                  </a:schemeClr>
                </a:solidFill>
              </a:rPr>
              <a:t>M4C2 – investimento 1.5</a:t>
            </a:r>
            <a:endParaRPr lang="it-IT" sz="27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7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700" dirty="0">
                <a:solidFill>
                  <a:schemeClr val="accent5">
                    <a:lumMod val="50000"/>
                  </a:schemeClr>
                </a:solidFill>
              </a:rPr>
              <a:t>: Alma Mater </a:t>
            </a:r>
            <a:r>
              <a:rPr lang="it-IT" sz="2700" dirty="0" err="1">
                <a:solidFill>
                  <a:schemeClr val="accent5">
                    <a:lumMod val="50000"/>
                  </a:schemeClr>
                </a:solidFill>
              </a:rPr>
              <a:t>Studiorum</a:t>
            </a:r>
            <a:r>
              <a:rPr lang="it-IT" sz="2700" dirty="0">
                <a:solidFill>
                  <a:schemeClr val="accent5">
                    <a:lumMod val="50000"/>
                  </a:schemeClr>
                </a:solidFill>
              </a:rPr>
              <a:t> Università di Bologna </a:t>
            </a:r>
          </a:p>
          <a:p>
            <a:r>
              <a:rPr lang="it-IT" sz="27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700" dirty="0">
                <a:solidFill>
                  <a:schemeClr val="accent5">
                    <a:lumMod val="50000"/>
                  </a:schemeClr>
                </a:solidFill>
              </a:rPr>
              <a:t>Spoke leader (co-leader Università di Modena e Reggio Emilia)</a:t>
            </a:r>
          </a:p>
          <a:p>
            <a:pPr>
              <a:tabLst>
                <a:tab pos="3406775" algn="r"/>
              </a:tabLst>
            </a:pPr>
            <a:r>
              <a:rPr lang="it-IT" sz="27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700" dirty="0">
                <a:solidFill>
                  <a:schemeClr val="accent5">
                    <a:lumMod val="50000"/>
                  </a:schemeClr>
                </a:solidFill>
              </a:rPr>
              <a:t> 	€ 5.627.229</a:t>
            </a:r>
          </a:p>
          <a:p>
            <a:pPr>
              <a:tabLst>
                <a:tab pos="3406775" algn="r"/>
              </a:tabLst>
            </a:pPr>
            <a:r>
              <a:rPr lang="it-IT" sz="2700" b="1" dirty="0">
                <a:solidFill>
                  <a:schemeClr val="accent6">
                    <a:lumMod val="75000"/>
                  </a:schemeClr>
                </a:solidFill>
              </a:rPr>
              <a:t>Budget UniPR: 	€ 2.056.010</a:t>
            </a:r>
          </a:p>
          <a:p>
            <a:r>
              <a:rPr lang="it-IT" sz="27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  <a:r>
              <a:rPr lang="it-IT" sz="2700" dirty="0">
                <a:solidFill>
                  <a:schemeClr val="accent5">
                    <a:lumMod val="50000"/>
                  </a:schemeClr>
                </a:solidFill>
              </a:rPr>
              <a:t>Prof. Roberto De Renzi</a:t>
            </a:r>
          </a:p>
          <a:p>
            <a:r>
              <a:rPr lang="it-IT" sz="27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  <a:r>
              <a:rPr lang="it-IT" sz="2700" dirty="0">
                <a:solidFill>
                  <a:schemeClr val="accent5">
                    <a:lumMod val="50000"/>
                  </a:schemeClr>
                </a:solidFill>
              </a:rPr>
              <a:t>3 RTD/A, 20 annualità di assegno di ricerca, 2 borse di dottorato</a:t>
            </a:r>
          </a:p>
          <a:p>
            <a:r>
              <a:rPr lang="it-IT" sz="2700" b="1" dirty="0">
                <a:solidFill>
                  <a:schemeClr val="accent5">
                    <a:lumMod val="50000"/>
                  </a:schemeClr>
                </a:solidFill>
              </a:rPr>
              <a:t>Titolo </a:t>
            </a:r>
            <a:r>
              <a:rPr lang="it-IT" sz="2700" b="1" dirty="0" err="1">
                <a:solidFill>
                  <a:schemeClr val="accent5">
                    <a:lumMod val="50000"/>
                  </a:schemeClr>
                </a:solidFill>
              </a:rPr>
              <a:t>spoke</a:t>
            </a:r>
            <a:r>
              <a:rPr lang="it-IT" sz="27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>Ecological transition based on HPC and Data Technology</a:t>
            </a:r>
            <a:endParaRPr lang="it-IT" sz="27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2800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6A8263A-E96E-4262-AAC2-4663ADFF6557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2" name="CustomShape 2">
              <a:extLst>
                <a:ext uri="{FF2B5EF4-FFF2-40B4-BE49-F238E27FC236}">
                  <a16:creationId xmlns:a16="http://schemas.microsoft.com/office/drawing/2014/main" id="{56E55C73-25C5-4C85-9665-4D77FA8077F5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4" name="Immagine 5">
              <a:extLst>
                <a:ext uri="{FF2B5EF4-FFF2-40B4-BE49-F238E27FC236}">
                  <a16:creationId xmlns:a16="http://schemas.microsoft.com/office/drawing/2014/main" id="{1D5DBBA5-4FE2-4E15-9200-4F01B9CFD504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F3FA3A11-2ECA-4BEB-A4E0-67F99DE31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92305" y="130318"/>
            <a:ext cx="342900" cy="381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8309624-20AB-4556-8822-746B124641C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0290" y="684392"/>
            <a:ext cx="5450173" cy="5409932"/>
          </a:xfrm>
          <a:prstGeom prst="rect">
            <a:avLst/>
          </a:prstGeom>
          <a:ln>
            <a:noFill/>
          </a:ln>
        </p:spPr>
      </p:pic>
      <p:sp>
        <p:nvSpPr>
          <p:cNvPr id="11" name="CustomShape 4">
            <a:extLst>
              <a:ext uri="{FF2B5EF4-FFF2-40B4-BE49-F238E27FC236}">
                <a16:creationId xmlns:a16="http://schemas.microsoft.com/office/drawing/2014/main" id="{BB1E3B9B-930E-4BE4-8FEF-F6B9B99AA2CC}"/>
              </a:ext>
            </a:extLst>
          </p:cNvPr>
          <p:cNvSpPr/>
          <p:nvPr/>
        </p:nvSpPr>
        <p:spPr>
          <a:xfrm>
            <a:off x="60290" y="36096"/>
            <a:ext cx="12071420" cy="592021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Ecosistema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- Spoke 6</a:t>
            </a:r>
          </a:p>
        </p:txBody>
      </p:sp>
    </p:spTree>
    <p:extLst>
      <p:ext uri="{BB962C8B-B14F-4D97-AF65-F5344CB8AC3E}">
        <p14:creationId xmlns:p14="http://schemas.microsoft.com/office/powerpoint/2010/main" val="22291181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ACCFB58-1E9A-49B8-9338-7171F80858D7}"/>
              </a:ext>
            </a:extLst>
          </p:cNvPr>
          <p:cNvSpPr/>
          <p:nvPr/>
        </p:nvSpPr>
        <p:spPr>
          <a:xfrm>
            <a:off x="514350" y="3730623"/>
            <a:ext cx="11163300" cy="2120858"/>
          </a:xfrm>
          <a:prstGeom prst="rect">
            <a:avLst/>
          </a:prstGeom>
          <a:solidFill>
            <a:srgbClr val="FFAD00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BEE926A-F11A-45CA-96A5-737E937B8FD6}"/>
              </a:ext>
            </a:extLst>
          </p:cNvPr>
          <p:cNvSpPr/>
          <p:nvPr/>
        </p:nvSpPr>
        <p:spPr>
          <a:xfrm>
            <a:off x="514350" y="936667"/>
            <a:ext cx="11163300" cy="2682834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CustomShape 1"/>
          <p:cNvSpPr/>
          <p:nvPr/>
        </p:nvSpPr>
        <p:spPr>
          <a:xfrm>
            <a:off x="0" y="936668"/>
            <a:ext cx="12192000" cy="39765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720000" bIns="45000" anchor="t"/>
          <a:lstStyle/>
          <a:p>
            <a:pPr marL="1270" algn="just">
              <a:buClr>
                <a:srgbClr val="000000"/>
              </a:buClr>
            </a:pPr>
            <a:r>
              <a:rPr lang="it-IT" sz="2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Bandi M4C2 (9 progetti approvati)</a:t>
            </a:r>
          </a:p>
          <a:p>
            <a:pPr marL="801370" lvl="1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it-IT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2</a:t>
            </a:r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Centri («Campioni») Nazionali (Tecnologie per l’Agricoltura, Mobilità Sostenibile)</a:t>
            </a:r>
          </a:p>
          <a:p>
            <a:pPr marL="801370" lvl="1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it-IT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1</a:t>
            </a:r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Centro Nazionale (HPC) con partecipazione all’Hub per progettualità future </a:t>
            </a:r>
          </a:p>
          <a:p>
            <a:pPr marL="801370" lvl="1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it-IT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1</a:t>
            </a:r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Ecosistema dell’Innovazione</a:t>
            </a:r>
          </a:p>
          <a:p>
            <a:pPr marL="801370" lvl="1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it-IT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5</a:t>
            </a:r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Partenariati Estesi di cui </a:t>
            </a:r>
            <a:r>
              <a:rPr lang="it-IT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3</a:t>
            </a:r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finanziati (Scienze e Tecnologie Quantistiche, Neuroscienze e Neurofarmacologia, Modelli per un’Alimentazione Sostenibile)</a:t>
            </a:r>
          </a:p>
          <a:p>
            <a:pPr marL="801370" lvl="1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it-IT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2</a:t>
            </a:r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Infrastrutture di Ricerca (+1 con partecipazione indiretta)</a:t>
            </a:r>
          </a:p>
          <a:p>
            <a:pPr marL="801370" lvl="1" indent="-34290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it-IT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1</a:t>
            </a:r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Infrastruttura tecnologica dell’innovazione</a:t>
            </a:r>
          </a:p>
          <a:p>
            <a:pPr marL="1270" algn="just">
              <a:buClr>
                <a:srgbClr val="000000"/>
              </a:buClr>
            </a:pPr>
            <a:endParaRPr lang="it-IT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  <a:p>
            <a:pPr marL="1270" algn="just">
              <a:buClr>
                <a:srgbClr val="000000"/>
              </a:buClr>
            </a:pPr>
            <a:r>
              <a:rPr lang="it-IT" sz="2400" b="1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Altri bandi PNRR (5 progetti approvati)</a:t>
            </a:r>
          </a:p>
          <a:p>
            <a:pPr marL="801370" lvl="1" indent="-34290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sz="2000" b="1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1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progetto MITE M2C2 «Ricerca e Sviluppo sull’Idrogeno»</a:t>
            </a:r>
          </a:p>
          <a:p>
            <a:pPr marL="801370" lvl="1" indent="-34290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sz="2000" b="1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2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progetti sul Piano Nazionale Complementare MUR-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MinSalute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(Linea A – MUR e Linea B –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MinSalute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)</a:t>
            </a:r>
          </a:p>
          <a:p>
            <a:pPr marL="801370" lvl="1" indent="-34290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sz="2000" b="1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1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Progetto M6C2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Proof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of Concept (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PoC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) con Regione Veneto</a:t>
            </a:r>
          </a:p>
          <a:p>
            <a:pPr marL="801370" lvl="1" indent="-34290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sz="2000" b="1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1 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Progetto Accordi Innovazione con Nordmeccanica </a:t>
            </a:r>
            <a:r>
              <a:rPr lang="it-IT" sz="2000" spc="-1" dirty="0" err="1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SpA</a:t>
            </a:r>
            <a:endParaRPr lang="it-IT" sz="2000" spc="-1" dirty="0"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  <a:p>
            <a:pPr marL="228600" indent="-227330" algn="just">
              <a:buClr>
                <a:srgbClr val="000000"/>
              </a:buClr>
              <a:buFont typeface="Arial"/>
              <a:buChar char="•"/>
            </a:pPr>
            <a:endParaRPr lang="it-IT" sz="2200" b="1" cap="sm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FC35AAD-D149-4E0C-AF40-D07A12CC991F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  <a:solidFill>
            <a:srgbClr val="005EB8"/>
          </a:solidFill>
        </p:grpSpPr>
        <p:sp>
          <p:nvSpPr>
            <p:cNvPr id="118" name="CustomShape 2"/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grpFill/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9" name="Immagine 5"/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21" name="CustomShape 4"/>
          <p:cNvSpPr/>
          <p:nvPr/>
        </p:nvSpPr>
        <p:spPr>
          <a:xfrm>
            <a:off x="0" y="-125553"/>
            <a:ext cx="121920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Partecipazione </a:t>
            </a:r>
            <a:r>
              <a:rPr lang="en-US" sz="3600" b="1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dell’Ateneo</a:t>
            </a:r>
            <a:r>
              <a:rPr lang="en-US" sz="36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ai </a:t>
            </a:r>
            <a:r>
              <a:rPr lang="en-US" sz="3600" b="1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bandi</a:t>
            </a:r>
            <a:r>
              <a:rPr lang="en-US" sz="36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ricerca</a:t>
            </a:r>
            <a:endParaRPr lang="en-US" spc="-1" dirty="0">
              <a:solidFill>
                <a:srgbClr val="005EB8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9032195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C118999-6B9F-49D6-ABD6-DD2C43D3A49E}"/>
              </a:ext>
            </a:extLst>
          </p:cNvPr>
          <p:cNvSpPr/>
          <p:nvPr/>
        </p:nvSpPr>
        <p:spPr>
          <a:xfrm>
            <a:off x="210550" y="1055804"/>
            <a:ext cx="11835850" cy="4986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WP1: Predizione HPC di nuovi materiali funzionali per il risparmio energetico e di risorse critiche: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Simulazione multi-scala di materiali e dispositivi basati su LED organici (OLED)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Simulazione della risposta dei materiali in spettroscopie di risonanza magnetica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WP2: Progettazione e simulazione di componenti e nuovi dispositivi per applicazioni sostenibili: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Simulazione numerica della fluidodinamica di profili alari tramite modelli di turbolenza</a:t>
            </a:r>
          </a:p>
          <a:p>
            <a:pPr lvl="1" algn="just">
              <a:lnSpc>
                <a:spcPts val="2400"/>
              </a:lnSpc>
              <a:defRPr/>
            </a:pPr>
            <a:endParaRPr lang="it-IT" sz="22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R="0" lvl="0" algn="just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WP3: Simulazione di sistemi naturali per la gestione sostenibile di risorse, terreni e acque: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Simulazione di inondazioni in ambiente naturale con analisi robusta dei dati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 di diffusione dei contaminanti nelle acque sotterranee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Simulazione di reti trofiche e resistenza degli ecosistemi alla rimozione di specie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Analisi di immagini satellitari per il monitoraggio e il supporto alla decisione in agricoltura</a:t>
            </a:r>
          </a:p>
        </p:txBody>
      </p:sp>
      <p:sp>
        <p:nvSpPr>
          <p:cNvPr id="121" name="CustomShape 4"/>
          <p:cNvSpPr/>
          <p:nvPr/>
        </p:nvSpPr>
        <p:spPr>
          <a:xfrm>
            <a:off x="60290" y="78092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Ecosistema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- Spoke 6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F80BA5-EB9B-4891-9382-AFC290FC6A00}"/>
              </a:ext>
            </a:extLst>
          </p:cNvPr>
          <p:cNvSpPr txBox="1"/>
          <p:nvPr/>
        </p:nvSpPr>
        <p:spPr>
          <a:xfrm>
            <a:off x="210550" y="670528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40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4"/>
          <p:cNvSpPr/>
          <p:nvPr/>
        </p:nvSpPr>
        <p:spPr>
          <a:xfrm>
            <a:off x="85412" y="92160"/>
            <a:ext cx="12021176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Infrastruttura di Ricerca MIRRI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6284494" y="1443841"/>
            <a:ext cx="5822094" cy="39703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M4C2 – investimento 3.1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Università di Torino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</a:t>
            </a:r>
            <a:r>
              <a:rPr lang="it-IT" sz="28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Ente affiliato 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	€ 16.949.360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Budget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UniPR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: 	€ </a:t>
            </a:r>
            <a:r>
              <a:rPr lang="it-IT" sz="2800" b="1" cap="small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308.955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</a:t>
            </a:r>
            <a:r>
              <a:rPr lang="it-IT" sz="28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Prof.ssa Valentina Bernini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nessuno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25BB89B-D056-440C-AF98-31E8E3D74CFF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id="{6AB52F90-8A11-46D3-8200-6C1EBE123480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2" name="Immagine 5">
              <a:extLst>
                <a:ext uri="{FF2B5EF4-FFF2-40B4-BE49-F238E27FC236}">
                  <a16:creationId xmlns:a16="http://schemas.microsoft.com/office/drawing/2014/main" id="{4644ED96-408B-45B5-8EE4-50CC22287152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74929B38-D44C-4C0D-8E04-BC12E45BD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3" y="1762286"/>
            <a:ext cx="5801267" cy="281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8110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C118999-6B9F-49D6-ABD6-DD2C43D3A49E}"/>
              </a:ext>
            </a:extLst>
          </p:cNvPr>
          <p:cNvSpPr/>
          <p:nvPr/>
        </p:nvSpPr>
        <p:spPr>
          <a:xfrm>
            <a:off x="210550" y="1055804"/>
            <a:ext cx="11835850" cy="4986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Implementazione delle apparecchiature per l’isolamento, l’identificazione e la caratterizzazione genotipica, fenotipica e tecnologica dei microorganismi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Implementazione del numero di isolati appartenenti alla UPCC (University of Parma Culture Collection) e del loro livello di caratterizzazione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Definizione di procedure standard comuni alla rete delle Collezioni e del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disaster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plan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Implementazione del sistema di gestione qualità interno della UPCC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Creazione del catalogo della UPCC, del software per la gestione della collezione e della piattaforma di interazione con gli stakeholder, in interoperabilità con le piattaforme internazionali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Realizzazione di servizi e corsi di formazione</a:t>
            </a:r>
          </a:p>
        </p:txBody>
      </p:sp>
      <p:sp>
        <p:nvSpPr>
          <p:cNvPr id="121" name="CustomShape 4"/>
          <p:cNvSpPr/>
          <p:nvPr/>
        </p:nvSpPr>
        <p:spPr>
          <a:xfrm>
            <a:off x="60290" y="78092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Infrastruttura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di Ricerca MIRRI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F80BA5-EB9B-4891-9382-AFC290FC6A00}"/>
              </a:ext>
            </a:extLst>
          </p:cNvPr>
          <p:cNvSpPr txBox="1"/>
          <p:nvPr/>
        </p:nvSpPr>
        <p:spPr>
          <a:xfrm>
            <a:off x="210550" y="670528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3088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4"/>
          <p:cNvSpPr/>
          <p:nvPr/>
        </p:nvSpPr>
        <p:spPr>
          <a:xfrm>
            <a:off x="122255" y="92160"/>
            <a:ext cx="11992705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Infrastruttura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di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Ricerca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METROFOOD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519298" y="1163081"/>
            <a:ext cx="5875486" cy="39703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M4C2 – investimento 3.1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ENEA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Spoke leader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	€ 17.790.000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Budget UniPR: 	€ </a:t>
            </a:r>
            <a:r>
              <a:rPr lang="it-IT" sz="2800" b="1" cap="small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2.140.000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Prof.ssa Maria Careri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1 personale tecnico di categoria EP, 4 tecnologi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54DADFF-F625-423B-BF9B-951708F76C7A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F2F9B2C0-159D-4569-8547-1C7DDDDCD02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89E3090B-D647-427A-A82C-2BE5D2A148F1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84D70FC-F71D-4201-91F1-1F6ADBE32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729" y="1086208"/>
            <a:ext cx="5413193" cy="288791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CDFE2E92-0B1C-4429-9BC5-FF2ED58676AD}"/>
              </a:ext>
            </a:extLst>
          </p:cNvPr>
          <p:cNvSpPr/>
          <p:nvPr/>
        </p:nvSpPr>
        <p:spPr>
          <a:xfrm>
            <a:off x="6946518" y="4081944"/>
            <a:ext cx="4491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avanzati per la metrologia a supporto della digitalizzazione del sistema agroalimentare </a:t>
            </a:r>
          </a:p>
        </p:txBody>
      </p:sp>
    </p:spTree>
    <p:extLst>
      <p:ext uri="{BB962C8B-B14F-4D97-AF65-F5344CB8AC3E}">
        <p14:creationId xmlns:p14="http://schemas.microsoft.com/office/powerpoint/2010/main" val="4520663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C118999-6B9F-49D6-ABD6-DD2C43D3A49E}"/>
              </a:ext>
            </a:extLst>
          </p:cNvPr>
          <p:cNvSpPr/>
          <p:nvPr/>
        </p:nvSpPr>
        <p:spPr>
          <a:xfrm>
            <a:off x="210550" y="1055698"/>
            <a:ext cx="11835850" cy="20880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Unità di Sensori Analitici Smart, referente: Prof.ssa Maria Careri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Sviluppo di una piattaforma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metabolomica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basata su tecniche di spettrometria di massa ad alta risoluzione 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chemiometriche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l'individuazione di marcatori per la qualità e l’autenticità di alimenti e per il controllo dei processi di produzione per la sicurezza alimentare. Cross-validazione di sensori smart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Integrazione delle facilities fisiche con quelle elettroniche per lo sviluppo di sensori smart per la progettazione di lingue e nasi elettronici come dispositivi intelligenti che mimano i sensi umani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60290" y="78092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Infrastruttura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di Ricerca METROFOOD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6A9A1C6B-4B36-406E-9502-1FF650E04BA9}"/>
              </a:ext>
            </a:extLst>
          </p:cNvPr>
          <p:cNvSpPr/>
          <p:nvPr/>
        </p:nvSpPr>
        <p:spPr>
          <a:xfrm>
            <a:off x="178075" y="3197752"/>
            <a:ext cx="11900801" cy="1153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Unità di Ingegneria Informatica e Sensori Elettronici, referente: Prof.ssa Ilaria De Munari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9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Implementazione dei sensori analitici smart su piattaforme elettroniche multicanale portatili progettate secondo il paradigma 'Internet of </a:t>
            </a:r>
            <a:r>
              <a:rPr kumimoji="0" lang="it-IT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Things</a:t>
            </a:r>
            <a:r>
              <a:rPr kumimoji="0" lang="it-IT" altLang="it-IT" sz="19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’ (IoT) e su algoritmi di “Machine Learning” e di “Intelligenza Artificiale”</a:t>
            </a:r>
            <a:endParaRPr kumimoji="0" lang="en-US" altLang="it-IT" sz="195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F80BA5-EB9B-4891-9382-AFC290FC6A00}"/>
              </a:ext>
            </a:extLst>
          </p:cNvPr>
          <p:cNvSpPr txBox="1"/>
          <p:nvPr/>
        </p:nvSpPr>
        <p:spPr>
          <a:xfrm>
            <a:off x="210550" y="670528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Attività previste per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UniPR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6DAA63B6-C7C0-475F-B3B3-C3EA4B5C8A33}"/>
              </a:ext>
            </a:extLst>
          </p:cNvPr>
          <p:cNvSpPr/>
          <p:nvPr/>
        </p:nvSpPr>
        <p:spPr>
          <a:xfrm>
            <a:off x="178075" y="4404951"/>
            <a:ext cx="11900801" cy="16893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Unità di Controllo dei Processi Alimentari, referente: Prof.ssa Sara Rainieri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9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Accurata modellazione e monitoraggio di processi di trattamento termico dei prodotti alimentari al fine di garantire la sicurezza e la qualità degli alimenti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9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Implementazione dell’infrastruttura elettronica per lo sviluppo di una catena di controllo digitale per il monitoraggio delle performance dei processi dell'industria alimentare</a:t>
            </a:r>
          </a:p>
        </p:txBody>
      </p:sp>
    </p:spTree>
    <p:extLst>
      <p:ext uri="{BB962C8B-B14F-4D97-AF65-F5344CB8AC3E}">
        <p14:creationId xmlns:p14="http://schemas.microsoft.com/office/powerpoint/2010/main" val="256179504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4"/>
          <p:cNvSpPr/>
          <p:nvPr/>
        </p:nvSpPr>
        <p:spPr>
          <a:xfrm>
            <a:off x="91273" y="92160"/>
            <a:ext cx="12009453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Infrastruttura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Tecnologica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PRoTech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-II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534572" y="831530"/>
            <a:ext cx="6949071" cy="31085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M4C2 – investimento 3.1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Università di Parma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	€ 10.197.100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Budget UniPR: 	€ </a:t>
            </a:r>
            <a:r>
              <a:rPr lang="it-IT" sz="2800" b="1" cap="small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4.996.579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Fabrizio Storti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nessuno</a:t>
            </a:r>
          </a:p>
        </p:txBody>
      </p:sp>
      <p:pic>
        <p:nvPicPr>
          <p:cNvPr id="4" name="Immagine 3" descr="Immagine che contiene interni, cucina, stampante, apparecchio&#10;&#10;Descrizione generata automaticamente">
            <a:extLst>
              <a:ext uri="{FF2B5EF4-FFF2-40B4-BE49-F238E27FC236}">
                <a16:creationId xmlns:a16="http://schemas.microsoft.com/office/drawing/2014/main" id="{7DEE5F51-43F9-43C7-8943-9662378B0A1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69983" y="614253"/>
            <a:ext cx="4206518" cy="3535716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DD0CAB9B-70FB-4EA9-A2ED-C86FEDD46A9E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FC990143-ED7C-4A49-B658-2E67DCBB723C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8C58477E-632C-4CD5-A667-7D371F616D72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CE0F2BF-FFD6-4B9A-8C26-EB67248E73AB}"/>
              </a:ext>
            </a:extLst>
          </p:cNvPr>
          <p:cNvSpPr/>
          <p:nvPr/>
        </p:nvSpPr>
        <p:spPr>
          <a:xfrm>
            <a:off x="210550" y="4350936"/>
            <a:ext cx="11835850" cy="16918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r>
              <a:rPr lang="it-IT" sz="20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Servizi di sperimentazione avanzata e infrastrutture nell’ambito, tra gli altri, dell’</a:t>
            </a:r>
            <a:r>
              <a:rPr lang="it-IT" sz="2000" b="1" dirty="0">
                <a:solidFill>
                  <a:srgbClr val="C00000"/>
                </a:solidFill>
                <a:cs typeface="Arial" panose="020B0604020202020204" pitchFamily="34" charset="0"/>
              </a:rPr>
              <a:t>impiantistica alimentare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 della </a:t>
            </a:r>
            <a:r>
              <a:rPr lang="it-IT" sz="2000" b="1" dirty="0">
                <a:solidFill>
                  <a:srgbClr val="C00000"/>
                </a:solidFill>
                <a:cs typeface="Arial" panose="020B0604020202020204" pitchFamily="34" charset="0"/>
              </a:rPr>
              <a:t>farmaceutica</a:t>
            </a:r>
            <a:r>
              <a:rPr lang="it-IT" sz="2000" dirty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it-IT" sz="20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Realizzazione di laboratori tecnologici e impianti pilota sul packaging, sulla robotica, sullo sviluppo di farmaci e sulla preparazione di vaccini biotecnologici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80DFBD2-6DFE-4D12-B980-D25674E95C60}"/>
              </a:ext>
            </a:extLst>
          </p:cNvPr>
          <p:cNvSpPr txBox="1"/>
          <p:nvPr/>
        </p:nvSpPr>
        <p:spPr>
          <a:xfrm>
            <a:off x="1923794" y="4033621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21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4"/>
          <p:cNvSpPr/>
          <p:nvPr/>
        </p:nvSpPr>
        <p:spPr>
          <a:xfrm>
            <a:off x="55303" y="92160"/>
            <a:ext cx="12081393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Partenariato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Scienze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e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Tecnologie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Quantistiche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159578" y="1012954"/>
            <a:ext cx="6075207" cy="44012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M4C2 – investimento 1.3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Università di Camerino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Ente affiliato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	€ 115.900.000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Budget UniPR: 	€ </a:t>
            </a:r>
            <a:r>
              <a:rPr lang="it-IT" sz="2800" b="1" cap="small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2.318.820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Stefano Carretta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2 RTD/A, 12 annualità di assegno di ricerca, 4 borse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di dottorato</a:t>
            </a:r>
          </a:p>
        </p:txBody>
      </p:sp>
      <p:pic>
        <p:nvPicPr>
          <p:cNvPr id="5" name="Immagine 4" descr="Immagine che contiene ragnatela&#10;&#10;Descrizione generata automaticamente">
            <a:extLst>
              <a:ext uri="{FF2B5EF4-FFF2-40B4-BE49-F238E27FC236}">
                <a16:creationId xmlns:a16="http://schemas.microsoft.com/office/drawing/2014/main" id="{CD65899E-337E-466D-8654-5A9821194E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9" y="705680"/>
            <a:ext cx="5936423" cy="533709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742D09-3991-47FB-A8BA-E42D9919C0EF}"/>
              </a:ext>
            </a:extLst>
          </p:cNvPr>
          <p:cNvSpPr txBox="1">
            <a:spLocks/>
          </p:cNvSpPr>
          <p:nvPr/>
        </p:nvSpPr>
        <p:spPr>
          <a:xfrm>
            <a:off x="8423070" y="7557148"/>
            <a:ext cx="20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://futurism.com/record-for-logic-gate-precision-broken-another-quantum-computing-mileston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/3.0/"/>
              </a:rPr>
              <a:t>CC BY-NC</a:t>
            </a:r>
            <a:endParaRPr lang="it-IT" sz="90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7C49B3C8-75A3-46A2-B4E8-DE68EC11F611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id="{92743937-C9FF-450C-A3C8-98AFECEA756F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2" name="Immagine 5">
              <a:extLst>
                <a:ext uri="{FF2B5EF4-FFF2-40B4-BE49-F238E27FC236}">
                  <a16:creationId xmlns:a16="http://schemas.microsoft.com/office/drawing/2014/main" id="{0E8B19D2-595F-4F43-B19A-005DE986C806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0167588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5616C175-FC8E-4BB3-A052-058CC0B59D7F}"/>
              </a:ext>
            </a:extLst>
          </p:cNvPr>
          <p:cNvSpPr/>
          <p:nvPr/>
        </p:nvSpPr>
        <p:spPr>
          <a:xfrm>
            <a:off x="293681" y="1259747"/>
            <a:ext cx="11687769" cy="9189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r>
              <a:rPr lang="it-IT" sz="2000" b="1" dirty="0" err="1">
                <a:solidFill>
                  <a:srgbClr val="C00000"/>
                </a:solidFill>
              </a:rPr>
              <a:t>Spoke</a:t>
            </a:r>
            <a:r>
              <a:rPr lang="it-IT" sz="2000" b="1" dirty="0">
                <a:solidFill>
                  <a:srgbClr val="C00000"/>
                </a:solidFill>
              </a:rPr>
              <a:t> 1: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studio teorico dell’interazione tra sistemi quantistici e ambiente e delle tecniche per minimizzarne l’impatto sulle tecnologie quantistiche; studio di algoritmi e protocolli avanzati per reti di computer quantistici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55303" y="92160"/>
            <a:ext cx="12081393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Partenariato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Scienze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e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Tecnologie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Quantistiche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7C49B3C8-75A3-46A2-B4E8-DE68EC11F611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id="{92743937-C9FF-450C-A3C8-98AFECEA756F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2" name="Immagine 5">
              <a:extLst>
                <a:ext uri="{FF2B5EF4-FFF2-40B4-BE49-F238E27FC236}">
                  <a16:creationId xmlns:a16="http://schemas.microsoft.com/office/drawing/2014/main" id="{0E8B19D2-595F-4F43-B19A-005DE986C8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0732849-67BC-4574-B1DF-0CAEE9D3AF49}"/>
              </a:ext>
            </a:extLst>
          </p:cNvPr>
          <p:cNvSpPr/>
          <p:nvPr/>
        </p:nvSpPr>
        <p:spPr>
          <a:xfrm>
            <a:off x="293681" y="2288492"/>
            <a:ext cx="11687768" cy="11405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r>
              <a:rPr lang="it-IT" sz="2000" b="1" dirty="0" err="1">
                <a:solidFill>
                  <a:srgbClr val="C00000"/>
                </a:solidFill>
              </a:rPr>
              <a:t>Spoke</a:t>
            </a:r>
            <a:r>
              <a:rPr lang="it-IT" sz="2000" b="1" dirty="0">
                <a:solidFill>
                  <a:srgbClr val="C00000"/>
                </a:solidFill>
              </a:rPr>
              <a:t> 2: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sviluppo di protocolli di correzione quantistica degli errori, controllo e simulazione quantistica basati su sistemi a più di due livelli (</a:t>
            </a:r>
            <a:r>
              <a:rPr lang="it-IT" sz="2000" dirty="0" err="1">
                <a:solidFill>
                  <a:schemeClr val="accent5">
                    <a:lumMod val="50000"/>
                  </a:schemeClr>
                </a:solidFill>
              </a:rPr>
              <a:t>qudit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); simulazione realistica di hardware quantistico e progettazione di realizzazioni sperimentali di tecnologie quantistiche basate su molecole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FE63774-F895-401F-8759-7F39CFDC4B54}"/>
              </a:ext>
            </a:extLst>
          </p:cNvPr>
          <p:cNvSpPr/>
          <p:nvPr/>
        </p:nvSpPr>
        <p:spPr>
          <a:xfrm>
            <a:off x="293681" y="3538825"/>
            <a:ext cx="11687768" cy="11405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r>
              <a:rPr lang="it-IT" sz="2000" b="1" dirty="0" err="1">
                <a:solidFill>
                  <a:srgbClr val="C00000"/>
                </a:solidFill>
              </a:rPr>
              <a:t>Spoke</a:t>
            </a:r>
            <a:r>
              <a:rPr lang="it-IT" sz="2000" b="1" dirty="0">
                <a:solidFill>
                  <a:srgbClr val="C00000"/>
                </a:solidFill>
              </a:rPr>
              <a:t> 5: 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sviluppo di nuova strumentazione e realizzazione sperimentale di manipolazioni coerenti di spin molecolari per implementare algoritmi quantistici; tecniche di caratterizzazione innovative per </a:t>
            </a:r>
            <a:r>
              <a:rPr lang="it-IT" sz="2000" dirty="0" err="1">
                <a:solidFill>
                  <a:schemeClr val="accent5">
                    <a:lumMod val="50000"/>
                  </a:schemeClr>
                </a:solidFill>
              </a:rPr>
              <a:t>qubit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lang="it-IT" sz="2000" dirty="0" err="1">
                <a:solidFill>
                  <a:schemeClr val="accent5">
                    <a:lumMod val="50000"/>
                  </a:schemeClr>
                </a:solidFill>
              </a:rPr>
              <a:t>qudit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 molecolari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091C4BD-738F-4D8E-96F7-8A8B182321BC}"/>
              </a:ext>
            </a:extLst>
          </p:cNvPr>
          <p:cNvSpPr/>
          <p:nvPr/>
        </p:nvSpPr>
        <p:spPr>
          <a:xfrm>
            <a:off x="293682" y="4787153"/>
            <a:ext cx="11687767" cy="707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r>
              <a:rPr lang="it-IT" sz="2000" b="1" dirty="0" err="1">
                <a:solidFill>
                  <a:srgbClr val="C00000"/>
                </a:solidFill>
              </a:rPr>
              <a:t>Spoke</a:t>
            </a:r>
            <a:r>
              <a:rPr lang="it-IT" sz="2000" b="1" dirty="0">
                <a:solidFill>
                  <a:srgbClr val="C00000"/>
                </a:solidFill>
              </a:rPr>
              <a:t> 8 e 9: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trasferimento tecnologico, divulgazione e formazione</a:t>
            </a:r>
            <a:endParaRPr lang="it-IT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49E9564-ACFD-45DA-907B-7D9E4975F326}"/>
              </a:ext>
            </a:extLst>
          </p:cNvPr>
          <p:cNvSpPr txBox="1"/>
          <p:nvPr/>
        </p:nvSpPr>
        <p:spPr>
          <a:xfrm>
            <a:off x="293681" y="798082"/>
            <a:ext cx="6098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2717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4"/>
          <p:cNvSpPr/>
          <p:nvPr/>
        </p:nvSpPr>
        <p:spPr>
          <a:xfrm>
            <a:off x="81013" y="92160"/>
            <a:ext cx="12029973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Partenariato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Modelli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per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un’alimentazione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sostenibile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Immagine 9" descr="11 novembre: in Aula Magna presentazione della Fondazione ...">
            <a:extLst>
              <a:ext uri="{FF2B5EF4-FFF2-40B4-BE49-F238E27FC236}">
                <a16:creationId xmlns:a16="http://schemas.microsoft.com/office/drawing/2014/main" id="{E8A46F0E-92CD-4941-8AC6-A40F23B5B6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01" y="1219217"/>
            <a:ext cx="4743649" cy="427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A63D1BD9-F873-46BE-8806-1521D378C39D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id="{2614D68A-A5AB-4885-85D7-40F22A1DB88E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2" name="Immagine 5">
              <a:extLst>
                <a:ext uri="{FF2B5EF4-FFF2-40B4-BE49-F238E27FC236}">
                  <a16:creationId xmlns:a16="http://schemas.microsoft.com/office/drawing/2014/main" id="{DDEBD977-5F75-4780-B02A-C8765780D390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191560" y="940608"/>
            <a:ext cx="6246055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M4C2 – investimento 1.3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Università di Parma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	€ 114.500.000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Budget UniPR: 	€ </a:t>
            </a:r>
            <a:r>
              <a:rPr lang="it-IT" sz="2800" b="1" cap="small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12.353.750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Daniele Del Rio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11 RTD/A, 12 annualità di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assegno di ricerca, 5 borse di dottorato</a:t>
            </a:r>
          </a:p>
        </p:txBody>
      </p:sp>
    </p:spTree>
    <p:extLst>
      <p:ext uri="{BB962C8B-B14F-4D97-AF65-F5344CB8AC3E}">
        <p14:creationId xmlns:p14="http://schemas.microsoft.com/office/powerpoint/2010/main" val="296404729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B4745CF0-440B-4CE7-AE03-672CAF73BE7F}"/>
              </a:ext>
            </a:extLst>
          </p:cNvPr>
          <p:cNvSpPr/>
          <p:nvPr/>
        </p:nvSpPr>
        <p:spPr>
          <a:xfrm>
            <a:off x="205768" y="1196643"/>
            <a:ext cx="11775681" cy="8381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Coordinamento dello </a:t>
            </a:r>
            <a:r>
              <a:rPr lang="it-IT" sz="2000" b="1" dirty="0" err="1">
                <a:solidFill>
                  <a:srgbClr val="C00000"/>
                </a:solidFill>
              </a:rPr>
              <a:t>Spoke</a:t>
            </a:r>
            <a:r>
              <a:rPr lang="it-IT" sz="2000" b="1" dirty="0">
                <a:solidFill>
                  <a:srgbClr val="C00000"/>
                </a:solidFill>
              </a:rPr>
              <a:t> 1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 «Global </a:t>
            </a:r>
            <a:r>
              <a:rPr lang="it-IT" sz="2000" dirty="0" err="1">
                <a:solidFill>
                  <a:schemeClr val="accent5">
                    <a:lumMod val="50000"/>
                  </a:schemeClr>
                </a:solidFill>
              </a:rPr>
              <a:t>Sustainability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» su strategie a impatto positivo sulla sostenibilità socioeconomica e ambientale del food system</a:t>
            </a:r>
          </a:p>
        </p:txBody>
      </p:sp>
      <p:sp>
        <p:nvSpPr>
          <p:cNvPr id="121" name="CustomShape 4"/>
          <p:cNvSpPr/>
          <p:nvPr/>
        </p:nvSpPr>
        <p:spPr>
          <a:xfrm>
            <a:off x="81013" y="92160"/>
            <a:ext cx="12029973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Partenariato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Modelli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per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un’alimentazione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sostenibile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A63D1BD9-F873-46BE-8806-1521D378C39D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id="{2614D68A-A5AB-4885-85D7-40F22A1DB88E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2" name="Immagine 5">
              <a:extLst>
                <a:ext uri="{FF2B5EF4-FFF2-40B4-BE49-F238E27FC236}">
                  <a16:creationId xmlns:a16="http://schemas.microsoft.com/office/drawing/2014/main" id="{DDEBD977-5F75-4780-B02A-C8765780D390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194B88CB-C76A-42A4-BD3A-72528D5AE3DD}"/>
              </a:ext>
            </a:extLst>
          </p:cNvPr>
          <p:cNvSpPr/>
          <p:nvPr/>
        </p:nvSpPr>
        <p:spPr>
          <a:xfrm>
            <a:off x="205767" y="2172992"/>
            <a:ext cx="11775682" cy="8381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Attività nello </a:t>
            </a:r>
            <a:r>
              <a:rPr lang="it-IT" sz="2000" b="1" dirty="0" err="1">
                <a:solidFill>
                  <a:srgbClr val="C00000"/>
                </a:solidFill>
              </a:rPr>
              <a:t>Spoke</a:t>
            </a:r>
            <a:r>
              <a:rPr lang="it-IT" sz="2000" b="1" dirty="0">
                <a:solidFill>
                  <a:srgbClr val="C00000"/>
                </a:solidFill>
              </a:rPr>
              <a:t> 3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«Food </a:t>
            </a:r>
            <a:r>
              <a:rPr lang="it-IT" sz="2000" dirty="0" err="1">
                <a:solidFill>
                  <a:schemeClr val="accent5">
                    <a:lumMod val="50000"/>
                  </a:schemeClr>
                </a:solidFill>
              </a:rPr>
              <a:t>safety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it-IT" sz="2000" dirty="0" err="1">
                <a:solidFill>
                  <a:schemeClr val="accent5">
                    <a:lumMod val="50000"/>
                  </a:schemeClr>
                </a:solidFill>
              </a:rPr>
              <a:t>traditional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it-IT" sz="2000" dirty="0" err="1">
                <a:solidFill>
                  <a:schemeClr val="accent5">
                    <a:lumMod val="50000"/>
                  </a:schemeClr>
                </a:solidFill>
              </a:rPr>
              <a:t>novel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 foods» nel contesto della sicurezza alimentare di cibi tradizionali e innovativi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A7511887-9EA4-4A0E-8180-652726964DD2}"/>
              </a:ext>
            </a:extLst>
          </p:cNvPr>
          <p:cNvSpPr/>
          <p:nvPr/>
        </p:nvSpPr>
        <p:spPr>
          <a:xfrm>
            <a:off x="205768" y="3179828"/>
            <a:ext cx="11775682" cy="11637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Attività nello </a:t>
            </a:r>
            <a:r>
              <a:rPr lang="it-IT" sz="2000" b="1" dirty="0" err="1">
                <a:solidFill>
                  <a:srgbClr val="C00000"/>
                </a:solidFill>
              </a:rPr>
              <a:t>Spoke</a:t>
            </a:r>
            <a:r>
              <a:rPr lang="it-IT" sz="2000" b="1" dirty="0">
                <a:solidFill>
                  <a:srgbClr val="C00000"/>
                </a:solidFill>
              </a:rPr>
              <a:t> 4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 «Food </a:t>
            </a:r>
            <a:r>
              <a:rPr lang="it-IT" sz="2000" dirty="0" err="1">
                <a:solidFill>
                  <a:schemeClr val="accent5">
                    <a:lumMod val="50000"/>
                  </a:schemeClr>
                </a:solidFill>
              </a:rPr>
              <a:t>quality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it-IT" sz="2000" dirty="0" err="1">
                <a:solidFill>
                  <a:schemeClr val="accent5">
                    <a:lumMod val="50000"/>
                  </a:schemeClr>
                </a:solidFill>
              </a:rPr>
              <a:t>nutrition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» operativo su necessità e aspettative del consumatore attraverso il miglioramento della qualità di prodotti e modelli alimentari, anche nell’ottica di una nutrizione personalizzata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CF526719-2958-432D-AA78-4DBC8318770D}"/>
              </a:ext>
            </a:extLst>
          </p:cNvPr>
          <p:cNvSpPr/>
          <p:nvPr/>
        </p:nvSpPr>
        <p:spPr>
          <a:xfrm>
            <a:off x="205767" y="4497600"/>
            <a:ext cx="11775682" cy="10190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Attività nello </a:t>
            </a:r>
            <a:r>
              <a:rPr lang="it-IT" sz="2000" b="1" dirty="0" err="1">
                <a:solidFill>
                  <a:srgbClr val="C00000"/>
                </a:solidFill>
              </a:rPr>
              <a:t>Spoke</a:t>
            </a:r>
            <a:r>
              <a:rPr lang="it-IT" sz="2000" b="1" dirty="0">
                <a:solidFill>
                  <a:srgbClr val="C00000"/>
                </a:solidFill>
              </a:rPr>
              <a:t> 7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 «Policy, </a:t>
            </a:r>
            <a:r>
              <a:rPr lang="it-IT" sz="2000" dirty="0" err="1">
                <a:solidFill>
                  <a:schemeClr val="accent5">
                    <a:lumMod val="50000"/>
                  </a:schemeClr>
                </a:solidFill>
              </a:rPr>
              <a:t>behaviour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it-IT" sz="2000" dirty="0" err="1">
                <a:solidFill>
                  <a:schemeClr val="accent5">
                    <a:lumMod val="50000"/>
                  </a:schemeClr>
                </a:solidFill>
              </a:rPr>
              <a:t>education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» su modelli e strumenti capaci di osservare, analizzare e predire i comportamenti di consumatori e aziende e di promuovere educazione e comunicazione alla salute</a:t>
            </a:r>
            <a:endParaRPr lang="it-IT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CD72BB1-5E15-4189-B3B7-42CCCAF01F0A}"/>
              </a:ext>
            </a:extLst>
          </p:cNvPr>
          <p:cNvSpPr txBox="1"/>
          <p:nvPr/>
        </p:nvSpPr>
        <p:spPr>
          <a:xfrm>
            <a:off x="205769" y="734978"/>
            <a:ext cx="6098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637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27379AC-4968-447D-9302-1EB7058378F2}"/>
              </a:ext>
            </a:extLst>
          </p:cNvPr>
          <p:cNvSpPr/>
          <p:nvPr/>
        </p:nvSpPr>
        <p:spPr>
          <a:xfrm>
            <a:off x="514350" y="899213"/>
            <a:ext cx="11268075" cy="49975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CustomShape 1"/>
          <p:cNvSpPr/>
          <p:nvPr/>
        </p:nvSpPr>
        <p:spPr>
          <a:xfrm>
            <a:off x="0" y="899214"/>
            <a:ext cx="12192000" cy="463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720000" bIns="45000" anchor="t"/>
          <a:lstStyle/>
          <a:p>
            <a:pPr marL="1270" algn="just">
              <a:buClr>
                <a:srgbClr val="000000"/>
              </a:buClr>
              <a:tabLst>
                <a:tab pos="6008688" algn="r"/>
                <a:tab pos="7535863" algn="r"/>
                <a:tab pos="8521700" algn="l"/>
              </a:tabLst>
            </a:pPr>
            <a:r>
              <a:rPr lang="it-IT" sz="20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	Budget Ricerca 	 </a:t>
            </a:r>
            <a:r>
              <a:rPr lang="it-IT" sz="2000" b="1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BaC</a:t>
            </a:r>
            <a:r>
              <a:rPr lang="it-IT" sz="20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	Budget Totale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CN AGRITECH	€ 3.810.398	€ 3.810.398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CN MOBILIT</a:t>
            </a: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À</a:t>
            </a: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SOSTENIBILE	€ 2.502.970 	 € 2.502.970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Ecosistema RER	€ 12.012.587 	   € 4.700.299            € 16.712.886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Infrastruttura Ricerca MIRRI	€ 308.955	€ 308.955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Infrastruttura Ricerca METROFOOD	€ 2.140.000	 € 2.140.000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Infrastruttura Tecnologica </a:t>
            </a:r>
            <a:r>
              <a:rPr lang="it-IT" sz="2000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PRoTECH</a:t>
            </a: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-II	 € 4.996.579 	€ 4.996.579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Partenariato Quantum (PE4)	 € 2.318.820	€ 2.318.820 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Partenariato Alimentazione (PE10)                  € 7.370.000              € 4.983.750 	€ 12.353.750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Partenariato Neuroscienze (PE12)                    € 3.677.550              € 2.200.000 	€ 5.877.550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Progetto MITE ART-2-HYDROGEN	 € 2.142.500 	€ 2.142.500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Linea A PNC Progetto DARE*	 € 5.000.000	€ 5.000.000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Linea B PNC Progetto HLS*	€ 660.000	€ 660.000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Proof</a:t>
            </a: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of Concept M6C2*	€ 356.000	€ 356.000</a:t>
            </a:r>
          </a:p>
          <a:p>
            <a:pPr marL="228600" indent="-227330" algn="just">
              <a:buClr>
                <a:schemeClr val="accent5">
                  <a:lumMod val="50000"/>
                </a:schemeClr>
              </a:buClr>
              <a:buFont typeface="Arial"/>
              <a:buChar char="•"/>
              <a:tabLst>
                <a:tab pos="600868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Accordo Innovazione </a:t>
            </a:r>
            <a:r>
              <a:rPr lang="it-IT" sz="2000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RemoPack</a:t>
            </a:r>
            <a:r>
              <a:rPr lang="it-IT" sz="20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*	€ 751.412	€ 751.412</a:t>
            </a:r>
          </a:p>
          <a:p>
            <a:pPr marL="458470" lvl="1" algn="just">
              <a:buClr>
                <a:srgbClr val="000000"/>
              </a:buClr>
              <a:tabLst>
                <a:tab pos="3949700" algn="r"/>
                <a:tab pos="6637338" algn="r"/>
                <a:tab pos="9953625" algn="r"/>
                <a:tab pos="11123613" algn="r"/>
              </a:tabLst>
            </a:pPr>
            <a:r>
              <a:rPr lang="it-IT" sz="2000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	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Totale: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	             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€ 48.047.771          € 11.884.049	€ 59.931.820</a:t>
            </a:r>
            <a:endParaRPr lang="it-IT" sz="2000" spc="-1" dirty="0"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  <a:p>
            <a:pPr marL="458470" lvl="1" algn="just">
              <a:buClr>
                <a:srgbClr val="000000"/>
              </a:buClr>
              <a:tabLst>
                <a:tab pos="4395788" algn="r"/>
                <a:tab pos="6456363" algn="r"/>
              </a:tabLst>
            </a:pPr>
            <a:endParaRPr lang="it-IT" sz="2100" cap="sm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  <a:p>
            <a:pPr marL="685800" lvl="1" indent="-227330" algn="just">
              <a:buClr>
                <a:srgbClr val="000000"/>
              </a:buClr>
              <a:buFont typeface="Arial"/>
              <a:buChar char="•"/>
            </a:pPr>
            <a:endParaRPr lang="it-IT" sz="2100" cap="sm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  <a:p>
            <a:pPr marL="228600" indent="-227330" algn="just">
              <a:buClr>
                <a:srgbClr val="000000"/>
              </a:buClr>
              <a:buFont typeface="Arial"/>
              <a:buChar char="•"/>
            </a:pPr>
            <a:endParaRPr lang="it-IT" sz="2100" b="1" cap="sm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-210550" y="-216455"/>
            <a:ext cx="121920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36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</a:rPr>
              <a:t>Budget </a:t>
            </a:r>
            <a:r>
              <a:rPr lang="en-US" sz="3600" b="1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</a:rPr>
              <a:t>complessivo</a:t>
            </a:r>
            <a:endParaRPr lang="en-US" sz="3600" b="1" spc="-1" dirty="0">
              <a:solidFill>
                <a:srgbClr val="005EB8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FCFCB5-0036-4B20-875E-E34D087CAB02}"/>
              </a:ext>
            </a:extLst>
          </p:cNvPr>
          <p:cNvSpPr txBox="1"/>
          <p:nvPr/>
        </p:nvSpPr>
        <p:spPr>
          <a:xfrm>
            <a:off x="10384710" y="5896732"/>
            <a:ext cx="201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</a:rPr>
              <a:t>In fase negoziale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28DB48FE-0135-4E5C-AE46-786DE9322D7A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9" name="CustomShape 2">
              <a:extLst>
                <a:ext uri="{FF2B5EF4-FFF2-40B4-BE49-F238E27FC236}">
                  <a16:creationId xmlns:a16="http://schemas.microsoft.com/office/drawing/2014/main" id="{DFE84B01-E102-432E-B121-FFB40F8853A5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0" name="Immagine 5">
              <a:extLst>
                <a:ext uri="{FF2B5EF4-FFF2-40B4-BE49-F238E27FC236}">
                  <a16:creationId xmlns:a16="http://schemas.microsoft.com/office/drawing/2014/main" id="{B6293C8B-4C5E-4141-9363-FC13AC20BFEF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8276516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4"/>
          <p:cNvSpPr/>
          <p:nvPr/>
        </p:nvSpPr>
        <p:spPr>
          <a:xfrm>
            <a:off x="55303" y="92160"/>
            <a:ext cx="12081393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Partenariato Neuroscienze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 Neurofarmacologia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392187" y="1065899"/>
            <a:ext cx="7668601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M4C2 – investimento 1.3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Università di Genova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Spoke leader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tabLst>
                <a:tab pos="3406775" algn="r"/>
              </a:tabLst>
            </a:pP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€ 114.700.000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Budget UniPR: € </a:t>
            </a:r>
            <a:r>
              <a:rPr lang="it-IT" sz="2800" b="1" cap="small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3.677.550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Luca Bonini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9 RTD/A, 1 borsa di dottorato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4F9BF6D-E99A-404B-A536-339AC0EDB52F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46B974BE-43A5-4405-B2D9-F35B91D18E70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7557BFD2-2DEF-4150-BCC1-A1F64D92DE93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9E8EB407-7281-48B6-B7CE-A7842DF40670}"/>
              </a:ext>
            </a:extLst>
          </p:cNvPr>
          <p:cNvGrpSpPr/>
          <p:nvPr/>
        </p:nvGrpSpPr>
        <p:grpSpPr>
          <a:xfrm>
            <a:off x="6949440" y="1410538"/>
            <a:ext cx="4625290" cy="4096350"/>
            <a:chOff x="2243126" y="2399992"/>
            <a:chExt cx="2328874" cy="2034935"/>
          </a:xfrm>
        </p:grpSpPr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B0457CCD-5AC1-411B-B5E2-8A1876090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4" t="-1147" r="49726"/>
            <a:stretch/>
          </p:blipFill>
          <p:spPr>
            <a:xfrm>
              <a:off x="2243126" y="2399992"/>
              <a:ext cx="2328874" cy="2034935"/>
            </a:xfrm>
            <a:prstGeom prst="rect">
              <a:avLst/>
            </a:prstGeom>
          </p:spPr>
        </p:pic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1A1B5BDD-FF4E-41C8-AA1D-C63C7A67E7B9}"/>
                </a:ext>
              </a:extLst>
            </p:cNvPr>
            <p:cNvSpPr/>
            <p:nvPr/>
          </p:nvSpPr>
          <p:spPr>
            <a:xfrm>
              <a:off x="4135120" y="2453553"/>
              <a:ext cx="436880" cy="34502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43433604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F90322FA-A56E-4768-981F-E49E413CCF20}"/>
              </a:ext>
            </a:extLst>
          </p:cNvPr>
          <p:cNvSpPr/>
          <p:nvPr/>
        </p:nvSpPr>
        <p:spPr>
          <a:xfrm>
            <a:off x="274409" y="3069516"/>
            <a:ext cx="11707041" cy="23744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C00000"/>
                </a:solidFill>
              </a:rPr>
              <a:t>Spoke 6 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(affiliato, 3 ricercatori) </a:t>
            </a:r>
            <a:r>
              <a:rPr lang="it-IT" sz="2200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it-IT" sz="2200" dirty="0" err="1">
                <a:solidFill>
                  <a:schemeClr val="accent5">
                    <a:lumMod val="50000"/>
                  </a:schemeClr>
                </a:solidFill>
              </a:rPr>
              <a:t>Neurodegenerazione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, traumi e ictus»</a:t>
            </a:r>
          </a:p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WP1: 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Studio dei meccanismi di degenerazione neuronale e recupero indotto da farmaci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WP2: 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Sviluppo di approcci multimodali per monitorare la progressione delle malattie neurodegenerative e definizione di nuove metodologie riabilitative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WP4: 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Imaging </a:t>
            </a:r>
            <a:r>
              <a:rPr lang="it-IT" sz="2200" dirty="0" err="1">
                <a:solidFill>
                  <a:schemeClr val="accent5">
                    <a:lumMod val="50000"/>
                  </a:schemeClr>
                </a:solidFill>
              </a:rPr>
              <a:t>multiparametrico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 e approcci neurofisiologici per monitorare la </a:t>
            </a:r>
            <a:r>
              <a:rPr lang="it-IT" sz="2200" dirty="0" err="1">
                <a:solidFill>
                  <a:schemeClr val="accent5">
                    <a:lumMod val="50000"/>
                  </a:schemeClr>
                </a:solidFill>
              </a:rPr>
              <a:t>neurodegenerazione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 nel sistema nervoso centrale e periferico</a:t>
            </a:r>
          </a:p>
        </p:txBody>
      </p:sp>
      <p:sp>
        <p:nvSpPr>
          <p:cNvPr id="121" name="CustomShape 4"/>
          <p:cNvSpPr/>
          <p:nvPr/>
        </p:nvSpPr>
        <p:spPr>
          <a:xfrm>
            <a:off x="55303" y="92160"/>
            <a:ext cx="12081393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Partenariato Neuroscienze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 Neurofarmacologia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037BA47-5A03-46EA-9A67-4578F8E8A86E}"/>
              </a:ext>
            </a:extLst>
          </p:cNvPr>
          <p:cNvSpPr txBox="1"/>
          <p:nvPr/>
        </p:nvSpPr>
        <p:spPr>
          <a:xfrm>
            <a:off x="274409" y="694187"/>
            <a:ext cx="4906882" cy="3667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8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280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4F9BF6D-E99A-404B-A536-339AC0EDB52F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46B974BE-43A5-4405-B2D9-F35B91D18E70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7557BFD2-2DEF-4150-BCC1-A1F64D92DE93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B28420E-7926-44DE-A63A-E6AE596C2622}"/>
              </a:ext>
            </a:extLst>
          </p:cNvPr>
          <p:cNvSpPr/>
          <p:nvPr/>
        </p:nvSpPr>
        <p:spPr>
          <a:xfrm>
            <a:off x="274409" y="1261440"/>
            <a:ext cx="11707041" cy="1673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r>
              <a:rPr lang="it-IT" sz="2400" b="1" dirty="0">
                <a:solidFill>
                  <a:srgbClr val="C00000"/>
                </a:solidFill>
              </a:rPr>
              <a:t>Spoke 1</a:t>
            </a:r>
            <a:r>
              <a:rPr lang="it-IT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(leader, 11 ricercatori) «</a:t>
            </a:r>
            <a:r>
              <a:rPr lang="it-IT" sz="2200" dirty="0" err="1">
                <a:solidFill>
                  <a:schemeClr val="accent5">
                    <a:lumMod val="50000"/>
                  </a:schemeClr>
                </a:solidFill>
              </a:rPr>
              <a:t>Neurosviluppo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, interazione e cognizione sociale»</a:t>
            </a:r>
          </a:p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WP1: 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Studio anatomo-funzionale dei meccanismi del </a:t>
            </a:r>
            <a:r>
              <a:rPr lang="it-IT" sz="2200" dirty="0" err="1">
                <a:solidFill>
                  <a:schemeClr val="accent5">
                    <a:lumMod val="50000"/>
                  </a:schemeClr>
                </a:solidFill>
              </a:rPr>
              <a:t>neurosviluppo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 e della cognizione sociale</a:t>
            </a:r>
          </a:p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WP2: 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Identificazione di biomarker dei disturbi del </a:t>
            </a:r>
            <a:r>
              <a:rPr lang="it-IT" sz="2200" dirty="0" err="1">
                <a:solidFill>
                  <a:schemeClr val="accent5">
                    <a:lumMod val="50000"/>
                  </a:schemeClr>
                </a:solidFill>
              </a:rPr>
              <a:t>neurosviluppo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WP4: 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Definizione dei determinanti sociali e ambientali del </a:t>
            </a:r>
            <a:r>
              <a:rPr lang="it-IT" sz="2200" dirty="0" err="1">
                <a:solidFill>
                  <a:schemeClr val="accent5">
                    <a:lumMod val="50000"/>
                  </a:schemeClr>
                </a:solidFill>
              </a:rPr>
              <a:t>neurosviluppo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8625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4"/>
          <p:cNvSpPr/>
          <p:nvPr/>
        </p:nvSpPr>
        <p:spPr>
          <a:xfrm>
            <a:off x="55303" y="92160"/>
            <a:ext cx="12081393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Progetto MITE ART-2-HYDROGEN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149088" y="738782"/>
            <a:ext cx="7582952" cy="5293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M2C2 – investimento 3.5</a:t>
            </a:r>
            <a:endParaRPr lang="it-IT" sz="2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Università di Parma</a:t>
            </a: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</a:p>
          <a:p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</a:p>
          <a:p>
            <a:pPr>
              <a:tabLst>
                <a:tab pos="3406775" algn="r"/>
              </a:tabLst>
            </a:pPr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 	</a:t>
            </a:r>
          </a:p>
          <a:p>
            <a:pPr>
              <a:tabLst>
                <a:tab pos="3406775" algn="r"/>
              </a:tabLst>
            </a:pPr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€ </a:t>
            </a:r>
            <a:r>
              <a:rPr lang="it-IT" sz="2600" cap="small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2.142.500</a:t>
            </a:r>
            <a:endParaRPr lang="it-IT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tabLst>
                <a:tab pos="3406775" algn="r"/>
              </a:tabLst>
            </a:pPr>
            <a:r>
              <a:rPr lang="it-IT" sz="2600" b="1" dirty="0">
                <a:solidFill>
                  <a:schemeClr val="accent6">
                    <a:lumMod val="75000"/>
                  </a:schemeClr>
                </a:solidFill>
              </a:rPr>
              <a:t>Budget UniPR: 	€ </a:t>
            </a:r>
            <a:r>
              <a:rPr lang="it-IT" sz="2600" b="1" cap="small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2.142.500</a:t>
            </a:r>
            <a:endParaRPr lang="it-IT" sz="2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</a:p>
          <a:p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Prof. Matteo </a:t>
            </a:r>
            <a:r>
              <a:rPr lang="it-IT" sz="2600" dirty="0" err="1">
                <a:solidFill>
                  <a:schemeClr val="accent5">
                    <a:lumMod val="50000"/>
                  </a:schemeClr>
                </a:solidFill>
              </a:rPr>
              <a:t>Tegoni</a:t>
            </a:r>
            <a:endParaRPr lang="it-IT" sz="2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6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</a:p>
          <a:p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2 RTD/A, 15 annualità di </a:t>
            </a:r>
          </a:p>
          <a:p>
            <a:r>
              <a:rPr lang="it-IT" sz="2600" dirty="0">
                <a:solidFill>
                  <a:schemeClr val="accent5">
                    <a:lumMod val="50000"/>
                  </a:schemeClr>
                </a:solidFill>
              </a:rPr>
              <a:t>assegno di ricerca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A9B6FF32-E6C4-4D2E-A1FD-2FABF4D15EAB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id="{7A4AE2CF-F4D4-4215-9CAF-D4CDFD0DF5C4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2" name="Immagine 5">
              <a:extLst>
                <a:ext uri="{FF2B5EF4-FFF2-40B4-BE49-F238E27FC236}">
                  <a16:creationId xmlns:a16="http://schemas.microsoft.com/office/drawing/2014/main" id="{1CBC87B3-62F2-403E-BBD7-82E6233E4CF8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E09642AE-47A3-4BD8-9785-79E6A8848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25" y="896354"/>
            <a:ext cx="4950478" cy="49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555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C118999-6B9F-49D6-ABD6-DD2C43D3A49E}"/>
              </a:ext>
            </a:extLst>
          </p:cNvPr>
          <p:cNvSpPr/>
          <p:nvPr/>
        </p:nvSpPr>
        <p:spPr>
          <a:xfrm>
            <a:off x="210550" y="1055804"/>
            <a:ext cx="11835850" cy="4986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OBIETTIVI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Realizzazione di un enzima artificiale in grado di produrre idrogeno utilizzando un trasferimento di elettroni promosso dalla luce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Ancoraggio dell’enzima sulle pareti di un cianobatterio e utilizzo dell’energia raccolta attraverso la fotosintesi per alimentare energeticamente la produzione di idrogeno</a:t>
            </a:r>
          </a:p>
          <a:p>
            <a:endParaRPr lang="it-IT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MILESTONES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Sintesi e caratterizzazione di siti (foto)catalitici per lo sviluppo di idrogeno su peptidi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Realizzazione dell’enzima artificiale per ancoraggio del peptide su proteina Spy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Espressione della proteina Spy sulla superficie del cianobatterio e ancoraggio del peptide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Studio dello sviluppo di idrogeno nel prototipo realizzato e valutazione delle prestazioni</a:t>
            </a:r>
          </a:p>
        </p:txBody>
      </p:sp>
      <p:sp>
        <p:nvSpPr>
          <p:cNvPr id="121" name="CustomShape 4"/>
          <p:cNvSpPr/>
          <p:nvPr/>
        </p:nvSpPr>
        <p:spPr>
          <a:xfrm>
            <a:off x="60290" y="78092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Progetto MITE ART-2-HYDROGEN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F80BA5-EB9B-4891-9382-AFC290FC6A00}"/>
              </a:ext>
            </a:extLst>
          </p:cNvPr>
          <p:cNvSpPr txBox="1"/>
          <p:nvPr/>
        </p:nvSpPr>
        <p:spPr>
          <a:xfrm>
            <a:off x="210550" y="670528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33770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4"/>
          <p:cNvSpPr/>
          <p:nvPr/>
        </p:nvSpPr>
        <p:spPr>
          <a:xfrm>
            <a:off x="65314" y="92160"/>
            <a:ext cx="12020554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PNC - Linea A - Progetto DARE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345283" y="670528"/>
            <a:ext cx="4987089" cy="526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PNC – Linea A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Alma Mater </a:t>
            </a:r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Studiorum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Università di Bologna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Ente affiliato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tabLst>
                <a:tab pos="3406775" algn="r"/>
              </a:tabLst>
            </a:pP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€ </a:t>
            </a:r>
            <a:r>
              <a:rPr lang="it-IT" sz="2800" cap="small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124.000.000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Budget UniPR: 	€ </a:t>
            </a:r>
            <a:r>
              <a:rPr lang="it-IT" sz="2800" b="1" cap="small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5.000.000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Nicola </a:t>
            </a:r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Sverzellati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5 RTD/A, 1 borsa di dottorato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magine 3" descr="Immagine che contiene persona, blu&#10;&#10;Descrizione generata automaticamente">
            <a:extLst>
              <a:ext uri="{FF2B5EF4-FFF2-40B4-BE49-F238E27FC236}">
                <a16:creationId xmlns:a16="http://schemas.microsoft.com/office/drawing/2014/main" id="{52EACED0-070D-490C-8450-A949E70434F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1332" y="699148"/>
            <a:ext cx="6244536" cy="5343632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53A237B3-30E3-4F19-BCE2-F0D1457622F6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6411A6BB-A96E-4F18-8C02-EC281C7AA034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E5240DAA-3E00-43B3-A974-1AF1F853E7DC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3519993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C118999-6B9F-49D6-ABD6-DD2C43D3A49E}"/>
              </a:ext>
            </a:extLst>
          </p:cNvPr>
          <p:cNvSpPr/>
          <p:nvPr/>
        </p:nvSpPr>
        <p:spPr>
          <a:xfrm>
            <a:off x="210550" y="1055804"/>
            <a:ext cx="11835850" cy="4986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Implementazione del percorso di transizione digitale in sanità, superando le molteplici barriere attualmente esistenti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Implementazione di interventi di prevenzione secondaria e terziaria, con focus su patologie gravate da elevata morbilità e mortalità (es. tumore del polmone,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sarcopenia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Stratificazione e personalizzazione del rischio di patologia e di complicanze, utilizzando modelli digitali e di intelligenza artificiale basati su big data</a:t>
            </a:r>
          </a:p>
        </p:txBody>
      </p:sp>
      <p:sp>
        <p:nvSpPr>
          <p:cNvPr id="121" name="CustomShape 4"/>
          <p:cNvSpPr/>
          <p:nvPr/>
        </p:nvSpPr>
        <p:spPr>
          <a:xfrm>
            <a:off x="60290" y="78092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PNC - Linea A - Progetto DARE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F80BA5-EB9B-4891-9382-AFC290FC6A00}"/>
              </a:ext>
            </a:extLst>
          </p:cNvPr>
          <p:cNvSpPr txBox="1"/>
          <p:nvPr/>
        </p:nvSpPr>
        <p:spPr>
          <a:xfrm>
            <a:off x="210550" y="670528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8811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4"/>
          <p:cNvSpPr/>
          <p:nvPr/>
        </p:nvSpPr>
        <p:spPr>
          <a:xfrm>
            <a:off x="55303" y="92160"/>
            <a:ext cx="12081393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PNC - 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Linea </a:t>
            </a:r>
            <a:r>
              <a:rPr lang="en-US" sz="3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B 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en-US" sz="3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Progetto HLS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393895" y="746794"/>
            <a:ext cx="6067064" cy="526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PNC – Linea B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8 Spoke di I Livello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Spoke di II Livello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	€ </a:t>
            </a:r>
            <a:r>
              <a:rPr lang="it-IT" sz="2800" cap="small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15.000.000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tabLst>
                <a:tab pos="5381625" algn="r"/>
              </a:tabLst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Budget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UniPR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: € </a:t>
            </a:r>
            <a:r>
              <a:rPr lang="it-IT" sz="2800" b="1" cap="small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660.000 DA </a:t>
            </a:r>
          </a:p>
          <a:p>
            <a:pPr>
              <a:tabLst>
                <a:tab pos="5381625" algn="r"/>
              </a:tabLst>
            </a:pPr>
            <a:r>
              <a:rPr lang="it-IT" sz="2800" b="1" cap="small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+ NTT da definire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Referenti UniPR: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Nicola </a:t>
            </a:r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Sverzellati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(DA)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Ruggero Bettini (NTT)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1 RTD/A, 1 borsa di dottorato (DA)</a:t>
            </a:r>
          </a:p>
        </p:txBody>
      </p:sp>
      <p:pic>
        <p:nvPicPr>
          <p:cNvPr id="5" name="Immagine 4" descr="Immagine che contiene interni, pavimento, parete, arredamento&#10;&#10;Descrizione generata automaticamente">
            <a:extLst>
              <a:ext uri="{FF2B5EF4-FFF2-40B4-BE49-F238E27FC236}">
                <a16:creationId xmlns:a16="http://schemas.microsoft.com/office/drawing/2014/main" id="{67C73DAC-E607-47EB-ABC0-39C63462707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2280" y="1972992"/>
            <a:ext cx="5459170" cy="2738130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D5FEB025-3A1B-4F06-A2AD-71DB9B43450F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A25FE976-AEE2-4F99-BA8C-827AC6FECB2F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833DA06C-093F-4203-8E3C-BBB742830CB7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049783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4"/>
          <p:cNvSpPr/>
          <p:nvPr/>
        </p:nvSpPr>
        <p:spPr>
          <a:xfrm>
            <a:off x="55303" y="92160"/>
            <a:ext cx="12081393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PNC - 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Linea </a:t>
            </a:r>
            <a:r>
              <a:rPr lang="en-US" sz="3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B 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en-US" sz="3200" b="1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Progetto HLS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037BA47-5A03-46EA-9A67-4578F8E8A86E}"/>
              </a:ext>
            </a:extLst>
          </p:cNvPr>
          <p:cNvSpPr txBox="1"/>
          <p:nvPr/>
        </p:nvSpPr>
        <p:spPr>
          <a:xfrm>
            <a:off x="306475" y="1720900"/>
            <a:ext cx="11452138" cy="41790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>
            <a:defPPr>
              <a:defRPr lang="en-US"/>
            </a:defPPr>
            <a:lvl1pPr marL="342900" marR="0" lvl="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it-IT" dirty="0"/>
          </a:p>
          <a:p>
            <a:r>
              <a:rPr lang="it-IT" b="1" dirty="0"/>
              <a:t>Hub Life Science – Diagnostica Avanzata (DA)</a:t>
            </a:r>
          </a:p>
          <a:p>
            <a:r>
              <a:rPr lang="it-IT" dirty="0"/>
              <a:t>Sviluppo di un algoritmo diagnostico e prognostico per pazienti con patologie cardio-toraciche, mediante sistemi di intelligenza artificiale in grado di integrare dati morfologici, genomici, biologici e funzionali in un percorso di cura individualizzato</a:t>
            </a:r>
          </a:p>
          <a:p>
            <a:endParaRPr lang="it-IT" dirty="0"/>
          </a:p>
          <a:p>
            <a:r>
              <a:rPr lang="it-IT" b="1" dirty="0"/>
              <a:t>Network per il Trasferimento Tecnologico (NTT)</a:t>
            </a:r>
          </a:p>
          <a:p>
            <a:r>
              <a:rPr lang="it-IT" dirty="0"/>
              <a:t>Attività nell’ambito del WP3. TT </a:t>
            </a:r>
            <a:r>
              <a:rPr lang="it-IT" dirty="0" err="1"/>
              <a:t>Accellerator</a:t>
            </a:r>
            <a:r>
              <a:rPr lang="it-IT" dirty="0"/>
              <a:t>, UniPr: SPOKE DI II LIVELLO -&gt; implementazione della fase esecutiva – 3 FTE, di cui uno al 100% per 6 mesi/anno</a:t>
            </a:r>
          </a:p>
          <a:p>
            <a:endParaRPr lang="it-IT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5FEB025-3A1B-4F06-A2AD-71DB9B43450F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A25FE976-AEE2-4F99-BA8C-827AC6FECB2F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833DA06C-093F-4203-8E3C-BBB742830CB7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09C998-8353-409C-B738-7DC348257C19}"/>
              </a:ext>
            </a:extLst>
          </p:cNvPr>
          <p:cNvSpPr txBox="1"/>
          <p:nvPr/>
        </p:nvSpPr>
        <p:spPr>
          <a:xfrm flipH="1">
            <a:off x="210553" y="1097145"/>
            <a:ext cx="49764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8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88720748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4"/>
          <p:cNvSpPr/>
          <p:nvPr/>
        </p:nvSpPr>
        <p:spPr>
          <a:xfrm>
            <a:off x="55303" y="92160"/>
            <a:ext cx="12081393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M6C2 - Proof of Concept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365760" y="1309940"/>
            <a:ext cx="6395987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M6C2 – </a:t>
            </a:r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Proof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of Concept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Regione Veneto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Collaborazione scientifica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	€ </a:t>
            </a:r>
            <a:r>
              <a:rPr lang="it-IT" sz="2800" cap="small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993.000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Budget UniPR: 	€ </a:t>
            </a:r>
            <a:r>
              <a:rPr lang="it-IT" sz="2800" b="1" cap="small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356.000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Roberto </a:t>
            </a:r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Perris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1 contratto di ricerca, 1 borsa di dottorato</a:t>
            </a:r>
          </a:p>
        </p:txBody>
      </p:sp>
      <p:pic>
        <p:nvPicPr>
          <p:cNvPr id="4" name="Immagine 3" descr="Immagine che contiene interni, persona, camera di degenza, preparato&#10;&#10;Descrizione generata automaticamente">
            <a:extLst>
              <a:ext uri="{FF2B5EF4-FFF2-40B4-BE49-F238E27FC236}">
                <a16:creationId xmlns:a16="http://schemas.microsoft.com/office/drawing/2014/main" id="{6AFA1E50-BD0F-401D-8FC4-70C5BBE6E5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61747" y="1309940"/>
            <a:ext cx="5293895" cy="4093428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3633BBFE-E437-44DE-9A11-8B229E21CB66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FC93C99B-0576-490D-912A-0DDEB1A3696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CF0E503E-88E3-400C-B44D-F57920105062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88341036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C118999-6B9F-49D6-ABD6-DD2C43D3A49E}"/>
              </a:ext>
            </a:extLst>
          </p:cNvPr>
          <p:cNvSpPr/>
          <p:nvPr/>
        </p:nvSpPr>
        <p:spPr>
          <a:xfrm>
            <a:off x="210550" y="1055804"/>
            <a:ext cx="11835850" cy="4986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Centro oncologico COMT dell’Ateneo eseguirà tutte le sperimentazioni volte ad approfondire la funzionalità anti-neoplastica degli anticorpi oggetto della proposta progettuale, eseguendo sia analisi in vitro che in modelli animali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tumorigenesi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assicurando pertanto un concreto avanzamento dello sviluppo preclinico dei farmaci anticorpali. Si concentrerà in particolar modo su analisi ad alta definizione delle interazioni fra anticorpi e cellula tumorale e indagherà sui meccanismi molecolari che sottendono all’azione citotossica degli anticorpi in cellule tumorali gastriche. Il Team sarà responsabile dell’ingegnerizzazione di cellule tumorali provenienti da pazienti e parteciperà attivamente alla creazione, manipolazione e valutazione finale dei livelli di crescita tumorale nei modelli animali, applicando tecniche di marcatura fluorescenti e isotopiche</a:t>
            </a:r>
          </a:p>
        </p:txBody>
      </p:sp>
      <p:sp>
        <p:nvSpPr>
          <p:cNvPr id="121" name="CustomShape 4"/>
          <p:cNvSpPr/>
          <p:nvPr/>
        </p:nvSpPr>
        <p:spPr>
          <a:xfrm>
            <a:off x="60290" y="78092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M6C2 - Proof of Concept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F80BA5-EB9B-4891-9382-AFC290FC6A00}"/>
              </a:ext>
            </a:extLst>
          </p:cNvPr>
          <p:cNvSpPr txBox="1"/>
          <p:nvPr/>
        </p:nvSpPr>
        <p:spPr>
          <a:xfrm>
            <a:off x="210550" y="670528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199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4110AC87-0A64-4A3B-B68E-068E0DE7629B}"/>
              </a:ext>
            </a:extLst>
          </p:cNvPr>
          <p:cNvSpPr/>
          <p:nvPr/>
        </p:nvSpPr>
        <p:spPr>
          <a:xfrm>
            <a:off x="485775" y="2753414"/>
            <a:ext cx="11106150" cy="2395455"/>
          </a:xfrm>
          <a:prstGeom prst="rect">
            <a:avLst/>
          </a:prstGeom>
          <a:solidFill>
            <a:srgbClr val="FFAD00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A4D9481-8FD6-426C-9D08-1413106D1681}"/>
              </a:ext>
            </a:extLst>
          </p:cNvPr>
          <p:cNvSpPr/>
          <p:nvPr/>
        </p:nvSpPr>
        <p:spPr>
          <a:xfrm>
            <a:off x="485775" y="804270"/>
            <a:ext cx="11106150" cy="1841325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CustomShape 1"/>
          <p:cNvSpPr/>
          <p:nvPr/>
        </p:nvSpPr>
        <p:spPr>
          <a:xfrm>
            <a:off x="-106221" y="879071"/>
            <a:ext cx="12030242" cy="5589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720000" bIns="45000" anchor="t"/>
          <a:lstStyle/>
          <a:p>
            <a:pPr marL="1270" algn="just">
              <a:buClr>
                <a:srgbClr val="000000"/>
              </a:buClr>
              <a:tabLst>
                <a:tab pos="4395788" algn="r"/>
                <a:tab pos="6456363" algn="r"/>
                <a:tab pos="7445375" algn="r"/>
              </a:tabLst>
            </a:pPr>
            <a:r>
              <a:rPr lang="it-IT" sz="2400" b="1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</a:t>
            </a:r>
            <a:r>
              <a:rPr lang="it-IT" sz="2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Personale </a:t>
            </a:r>
            <a:r>
              <a:rPr lang="it-IT" sz="24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UniPR</a:t>
            </a:r>
            <a:r>
              <a:rPr lang="it-IT" sz="2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coinvolto</a:t>
            </a:r>
            <a:endParaRPr lang="it-IT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  <a:p>
            <a:pPr marL="458470" lvl="1" algn="just">
              <a:buClr>
                <a:srgbClr val="000000"/>
              </a:buClr>
              <a:tabLst>
                <a:tab pos="4395788" algn="r"/>
                <a:tab pos="6456363" algn="r"/>
                <a:tab pos="7445375" algn="r"/>
              </a:tabLst>
            </a:pPr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63  professori ordinari - totale MP: 627,5	</a:t>
            </a:r>
          </a:p>
          <a:p>
            <a:pPr marL="458470" lvl="1" algn="just">
              <a:buClr>
                <a:srgbClr val="000000"/>
              </a:buClr>
              <a:tabLst>
                <a:tab pos="4395788" algn="r"/>
                <a:tab pos="6456363" algn="r"/>
                <a:tab pos="7445375" algn="r"/>
              </a:tabLst>
            </a:pPr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64  professori associati - totale MP: 614,5	</a:t>
            </a:r>
          </a:p>
          <a:p>
            <a:pPr marL="458470" lvl="1" algn="just">
              <a:buClr>
                <a:srgbClr val="000000"/>
              </a:buClr>
              <a:tabLst>
                <a:tab pos="4395788" algn="r"/>
                <a:tab pos="6456363" algn="r"/>
                <a:tab pos="7445375" algn="r"/>
              </a:tabLst>
            </a:pPr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35  ricercatori TI o TD - totale MP: 302,5	</a:t>
            </a:r>
          </a:p>
          <a:p>
            <a:pPr marL="458470" lvl="1" algn="just">
              <a:buClr>
                <a:srgbClr val="000000"/>
              </a:buClr>
              <a:tabLst>
                <a:tab pos="4395788" algn="r"/>
                <a:tab pos="6456363" algn="r"/>
                <a:tab pos="7445375" algn="r"/>
              </a:tabLst>
            </a:pPr>
            <a:r>
              <a:rPr lang="it-IT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Totale</a:t>
            </a:r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: </a:t>
            </a:r>
            <a:r>
              <a:rPr lang="it-IT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162 </a:t>
            </a:r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docenti coinvolti per un totale di </a:t>
            </a:r>
            <a:r>
              <a:rPr lang="it-IT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1.544,5 </a:t>
            </a:r>
            <a:r>
              <a:rPr lang="it-IT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mesi-persona</a:t>
            </a:r>
          </a:p>
          <a:p>
            <a:pPr marL="458470" lvl="1" algn="just">
              <a:buClr>
                <a:srgbClr val="000000"/>
              </a:buClr>
              <a:tabLst>
                <a:tab pos="4395788" algn="r"/>
                <a:tab pos="6456363" algn="r"/>
                <a:tab pos="7445375" algn="r"/>
              </a:tabLst>
            </a:pPr>
            <a:endParaRPr lang="it-IT" sz="2000" spc="-1" dirty="0">
              <a:solidFill>
                <a:schemeClr val="accent5">
                  <a:lumMod val="50000"/>
                </a:schemeClr>
              </a:solidFill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  <a:p>
            <a:pPr marL="1270" algn="just">
              <a:buClr>
                <a:srgbClr val="000000"/>
              </a:buClr>
              <a:tabLst>
                <a:tab pos="4395788" algn="r"/>
                <a:tab pos="6456363" algn="r"/>
                <a:tab pos="7445375" algn="r"/>
              </a:tabLst>
            </a:pPr>
            <a:r>
              <a:rPr lang="it-IT" sz="2300" b="1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</a:t>
            </a:r>
            <a:r>
              <a:rPr lang="it-IT" sz="2300" b="1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Nuovo personale da reclutare</a:t>
            </a:r>
            <a:endParaRPr lang="it-IT" sz="2300" spc="-1" dirty="0"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  <a:p>
            <a:pPr marL="458470" lvl="1" algn="just">
              <a:buClr>
                <a:srgbClr val="000000"/>
              </a:buClr>
              <a:tabLst>
                <a:tab pos="1522413" algn="l"/>
              </a:tabLst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48   posizioni da RTD/A + 5 RTD/A per 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chiamata diretta bando Young </a:t>
            </a:r>
            <a:r>
              <a:rPr lang="it-IT" sz="2000" b="1" spc="-1" dirty="0" err="1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Researchers</a:t>
            </a:r>
            <a:endParaRPr lang="it-IT" sz="2000" b="1" spc="-1" dirty="0"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  <a:p>
            <a:pPr marL="324000" lvl="1" algn="just">
              <a:buClr>
                <a:srgbClr val="000000"/>
              </a:buClr>
              <a:tabLst>
                <a:tab pos="1522413" algn="l"/>
              </a:tabLst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108   assegni di ricerca (per un totale di 189 annualità)</a:t>
            </a:r>
          </a:p>
          <a:p>
            <a:pPr marL="458470" lvl="1" algn="just">
              <a:buClr>
                <a:srgbClr val="000000"/>
              </a:buClr>
              <a:tabLst>
                <a:tab pos="1522413" algn="l"/>
              </a:tabLst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30   borse di dottorato triennali</a:t>
            </a:r>
          </a:p>
          <a:p>
            <a:pPr marL="458470" lvl="1" algn="just">
              <a:buClr>
                <a:srgbClr val="000000"/>
              </a:buClr>
              <a:tabLst>
                <a:tab pos="1522413" algn="l"/>
              </a:tabLst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 1   personale tecnico di categoria EP</a:t>
            </a:r>
          </a:p>
          <a:p>
            <a:pPr marL="458470" lvl="1" algn="just">
              <a:buClr>
                <a:srgbClr val="000000"/>
              </a:buClr>
              <a:tabLst>
                <a:tab pos="1522413" algn="l"/>
              </a:tabLst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  5   tecnologi di categoria D</a:t>
            </a:r>
          </a:p>
          <a:p>
            <a:pPr marL="458470" lvl="1" algn="just">
              <a:buClr>
                <a:srgbClr val="000000"/>
              </a:buClr>
              <a:tabLst>
                <a:tab pos="1522413" algn="l"/>
              </a:tabLst>
            </a:pPr>
            <a:r>
              <a:rPr lang="it-IT" sz="2000" b="1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Totale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: </a:t>
            </a:r>
            <a:r>
              <a:rPr lang="it-IT" sz="2000" b="1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197 </a:t>
            </a:r>
            <a:r>
              <a:rPr lang="it-IT" sz="2000" spc="-1" dirty="0"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nuove persone reclutate in totale</a:t>
            </a:r>
          </a:p>
          <a:p>
            <a:pPr marL="458470" lvl="1" algn="just">
              <a:buClr>
                <a:srgbClr val="000000"/>
              </a:buClr>
              <a:tabLst>
                <a:tab pos="1522413" algn="l"/>
              </a:tabLst>
            </a:pPr>
            <a:endParaRPr lang="it-IT" sz="1400" spc="-1" dirty="0">
              <a:solidFill>
                <a:schemeClr val="accent5">
                  <a:lumMod val="50000"/>
                </a:schemeClr>
              </a:solidFill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  <a:p>
            <a:pPr marL="1270" algn="just">
              <a:buClr>
                <a:srgbClr val="000000"/>
              </a:buClr>
              <a:tabLst>
                <a:tab pos="7445375" algn="r"/>
              </a:tabLst>
            </a:pPr>
            <a:r>
              <a:rPr lang="it-IT" sz="24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Overhead complessivo </a:t>
            </a:r>
            <a:r>
              <a:rPr lang="it-IT" sz="24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(incluso di rimborso MP docenti </a:t>
            </a:r>
            <a:r>
              <a:rPr lang="it-IT" sz="2400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UniPR</a:t>
            </a:r>
            <a:r>
              <a:rPr lang="it-IT" sz="24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)</a:t>
            </a:r>
            <a:r>
              <a:rPr lang="it-IT" sz="24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: </a:t>
            </a:r>
            <a:r>
              <a:rPr lang="it-IT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€ 14.571.338</a:t>
            </a:r>
          </a:p>
          <a:p>
            <a:pPr marL="1270" algn="just">
              <a:buClr>
                <a:srgbClr val="000000"/>
              </a:buClr>
              <a:tabLst>
                <a:tab pos="4395788" algn="r"/>
                <a:tab pos="6456363" algn="r"/>
                <a:tab pos="7445375" algn="r"/>
              </a:tabLst>
            </a:pPr>
            <a:r>
              <a:rPr lang="it-IT" sz="24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Overhead a disposizione dell’Ateneo </a:t>
            </a:r>
            <a:r>
              <a:rPr lang="it-IT" sz="2400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(Delibera  CDA/26-05-2022/203)</a:t>
            </a:r>
            <a:r>
              <a:rPr lang="it-IT" sz="24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: </a:t>
            </a:r>
            <a:r>
              <a:rPr lang="it-IT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€ 3.251.422</a:t>
            </a:r>
          </a:p>
          <a:p>
            <a:pPr marL="80137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1522413" algn="l"/>
              </a:tabLst>
            </a:pPr>
            <a:endParaRPr lang="it-IT" sz="2300" b="1" cap="sm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2009460" y="-232052"/>
            <a:ext cx="817308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36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</a:rPr>
              <a:t>Personale e overhead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8A21FD4-FE1A-4565-A5E2-1701A99EE2A2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7" name="CustomShape 2">
              <a:extLst>
                <a:ext uri="{FF2B5EF4-FFF2-40B4-BE49-F238E27FC236}">
                  <a16:creationId xmlns:a16="http://schemas.microsoft.com/office/drawing/2014/main" id="{444CAFAD-FC14-4011-9D84-4D92DA9C6CA9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8" name="Immagine 5">
              <a:extLst>
                <a:ext uri="{FF2B5EF4-FFF2-40B4-BE49-F238E27FC236}">
                  <a16:creationId xmlns:a16="http://schemas.microsoft.com/office/drawing/2014/main" id="{BC03261D-3666-4B21-AAD7-9F9FB3DFD65D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39864659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4"/>
          <p:cNvSpPr/>
          <p:nvPr/>
        </p:nvSpPr>
        <p:spPr>
          <a:xfrm>
            <a:off x="81012" y="92160"/>
            <a:ext cx="12029976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Accordo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Innovazione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RemoPack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257475" y="898405"/>
            <a:ext cx="5838525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Accordi per l’Innovazione MISE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Nordmeccanica S.P.A.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Co-proponente (Centro CIPACK)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	€ </a:t>
            </a:r>
            <a:r>
              <a:rPr lang="it-IT" sz="2800" cap="small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2.653.745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Budget UniPR: 	€ </a:t>
            </a:r>
            <a:r>
              <a:rPr lang="it-IT" sz="2800" b="1" cap="small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751.412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Giuseppe Vignali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non definito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567A53CB-5E91-4117-B836-96E12EDE39C5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066F97CA-70D4-452D-8B6C-D47A0F600B9F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0C8F5D8D-0C50-4AEA-BD7B-3778DCB5383D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97D0444-C8B1-41B6-BDE1-F92D349A7A7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98532" y="656931"/>
            <a:ext cx="5764329" cy="53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52695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C118999-6B9F-49D6-ABD6-DD2C43D3A49E}"/>
              </a:ext>
            </a:extLst>
          </p:cNvPr>
          <p:cNvSpPr/>
          <p:nvPr/>
        </p:nvSpPr>
        <p:spPr>
          <a:xfrm>
            <a:off x="210550" y="1055804"/>
            <a:ext cx="11835850" cy="4986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progetto RE.MO.PACK intende individuare strutture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monomateriali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il packaging flessibile, ossia imballaggi realizzati quasi interamente da un unico polimero, validate su sistemi tecnologici in ambiente operativo, che rispondano alle esigenze della riciclabilità e circolarità dei materiali plastici usati nel settore industriale del packaging, con particolare riferimento agli imballaggi alimentari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L’imballaggio innovativo sarà realizzato da Nordmeccanica sviluppando un processo di deposizione in alto vuoto di ossidi di metalli e un processo di laccatura su differenti film polimerici, come le poliolefine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sostenibilità e la riciclabilità delle soluzioni proposte e i confronti con le strutture esistenti, così come la idoneità al contatto alimentare, saranno testate da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Cipack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 ultima analisi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Cipack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testerà le soluzioni più promettenti in ambiente rilevante e simulerà anche le applicazioni in contesti produttivi a elevata capacità</a:t>
            </a:r>
          </a:p>
        </p:txBody>
      </p:sp>
      <p:sp>
        <p:nvSpPr>
          <p:cNvPr id="121" name="CustomShape 4"/>
          <p:cNvSpPr/>
          <p:nvPr/>
        </p:nvSpPr>
        <p:spPr>
          <a:xfrm>
            <a:off x="60290" y="78092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Accordo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Innovazione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RemoPack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F80BA5-EB9B-4891-9382-AFC290FC6A00}"/>
              </a:ext>
            </a:extLst>
          </p:cNvPr>
          <p:cNvSpPr txBox="1"/>
          <p:nvPr/>
        </p:nvSpPr>
        <p:spPr>
          <a:xfrm>
            <a:off x="210550" y="670528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77950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1470168"/>
            <a:ext cx="12192000" cy="51308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45000" rIns="720000" bIns="45000" anchor="t"/>
          <a:lstStyle/>
          <a:p>
            <a:pPr marL="228600" indent="-227330" algn="just">
              <a:lnSpc>
                <a:spcPts val="26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r>
              <a:rPr lang="it-IT" sz="2800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Rendicontazione scientifica e finanziaria del progetto molto pesante e con tempistiche molto ravvicinate</a:t>
            </a:r>
          </a:p>
          <a:p>
            <a:pPr marL="228600" indent="-227330" algn="just">
              <a:lnSpc>
                <a:spcPts val="26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r>
              <a:rPr lang="it-IT" sz="2800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Creazione di </a:t>
            </a:r>
            <a:r>
              <a:rPr lang="it-IT" sz="2800" b="1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Unità di Missione PNRR </a:t>
            </a:r>
            <a:r>
              <a:rPr lang="it-IT" sz="2800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a supporto di Docenti, Dipartimenti e Centri</a:t>
            </a:r>
          </a:p>
          <a:p>
            <a:pPr marL="458470" lvl="1" algn="just">
              <a:lnSpc>
                <a:spcPts val="2600"/>
              </a:lnSpc>
              <a:spcAft>
                <a:spcPts val="1200"/>
              </a:spcAft>
              <a:buClr>
                <a:srgbClr val="000000"/>
              </a:buClr>
            </a:pPr>
            <a:r>
              <a:rPr lang="it-IT" sz="2400" b="1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UOT Management</a:t>
            </a:r>
            <a:r>
              <a:rPr lang="it-IT" sz="2400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: programmazione delle risorse e supporto al coordinamento delle attività dei progetti</a:t>
            </a:r>
          </a:p>
          <a:p>
            <a:pPr marL="458470" lvl="1" algn="just">
              <a:lnSpc>
                <a:spcPts val="2600"/>
              </a:lnSpc>
              <a:spcAft>
                <a:spcPts val="1200"/>
              </a:spcAft>
              <a:buClr>
                <a:srgbClr val="000000"/>
              </a:buClr>
            </a:pPr>
            <a:r>
              <a:rPr lang="it-IT" sz="2400" b="1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UOT Progettazione e programmazione</a:t>
            </a:r>
            <a:r>
              <a:rPr lang="it-IT" sz="2400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: supporto per lo sviluppo e l’attuazione delle nuove iniziative progettuali con particolare riferimento all’avanzamento fisico dei progetti</a:t>
            </a:r>
          </a:p>
          <a:p>
            <a:pPr marL="458470" lvl="1" algn="just">
              <a:lnSpc>
                <a:spcPts val="2600"/>
              </a:lnSpc>
              <a:spcAft>
                <a:spcPts val="1200"/>
              </a:spcAft>
              <a:buClr>
                <a:srgbClr val="000000"/>
              </a:buClr>
            </a:pPr>
            <a:r>
              <a:rPr lang="it-IT" sz="2400" b="1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UOT Monitoraggio e rendicontazione</a:t>
            </a:r>
            <a:r>
              <a:rPr lang="it-IT" sz="2400" spc="-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Calibri" panose="020F0502020204030204"/>
              </a:rPr>
              <a:t>: attività di monitoraggio della spesa e rendicontazione dei costi sostenuti   </a:t>
            </a:r>
            <a:endParaRPr lang="it-IT" sz="2400" b="1" spc="-1" dirty="0">
              <a:solidFill>
                <a:schemeClr val="accent5">
                  <a:lumMod val="50000"/>
                </a:schemeClr>
              </a:solidFill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  <a:p>
            <a:pPr marL="228600" indent="-227330" algn="just">
              <a:buClr>
                <a:srgbClr val="000000"/>
              </a:buClr>
              <a:buFont typeface="Arial"/>
              <a:buChar char="•"/>
            </a:pPr>
            <a:endParaRPr lang="it-IT" sz="2800" b="1" cap="smal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anose="020F0502020204030204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FC35AAD-D149-4E0C-AF40-D07A12CC991F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18" name="CustomShape 2"/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9" name="Immagine 5"/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1" name="CustomShape 4"/>
          <p:cNvSpPr/>
          <p:nvPr/>
        </p:nvSpPr>
        <p:spPr>
          <a:xfrm>
            <a:off x="0" y="92160"/>
            <a:ext cx="121920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Prossimi</a:t>
            </a:r>
            <a:r>
              <a:rPr lang="en-US" sz="36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en-US" sz="3600" b="1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passi</a:t>
            </a:r>
            <a:r>
              <a:rPr lang="en-US" sz="36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: </a:t>
            </a:r>
            <a:r>
              <a:rPr lang="en-US" sz="3600" b="1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Unità</a:t>
            </a:r>
            <a:r>
              <a:rPr lang="en-US" sz="36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di </a:t>
            </a:r>
            <a:r>
              <a:rPr lang="en-US" sz="3600" b="1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Missione</a:t>
            </a:r>
            <a:r>
              <a:rPr lang="en-US" sz="36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PNRR</a:t>
            </a:r>
          </a:p>
        </p:txBody>
      </p:sp>
    </p:spTree>
    <p:extLst>
      <p:ext uri="{BB962C8B-B14F-4D97-AF65-F5344CB8AC3E}">
        <p14:creationId xmlns:p14="http://schemas.microsoft.com/office/powerpoint/2010/main" val="1032696348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FC35AAD-D149-4E0C-AF40-D07A12CC991F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18" name="CustomShape 2"/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9" name="Immagine 5"/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1" name="CustomShape 4"/>
          <p:cNvSpPr/>
          <p:nvPr/>
        </p:nvSpPr>
        <p:spPr>
          <a:xfrm>
            <a:off x="0" y="92160"/>
            <a:ext cx="121920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Prossimi</a:t>
            </a:r>
            <a:r>
              <a:rPr lang="en-US" sz="36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3600" b="1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Passi</a:t>
            </a:r>
            <a:r>
              <a:rPr lang="en-US" sz="36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: </a:t>
            </a:r>
            <a:r>
              <a:rPr lang="en-US" sz="3600" b="1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Interazione</a:t>
            </a:r>
            <a:r>
              <a:rPr lang="en-US" sz="36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UM – </a:t>
            </a:r>
            <a:r>
              <a:rPr lang="en-US" sz="3600" b="1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Dipartimenti</a:t>
            </a:r>
            <a:r>
              <a:rPr lang="en-US" sz="3600" b="1" spc="-1" dirty="0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/</a:t>
            </a:r>
            <a:r>
              <a:rPr lang="en-US" sz="3600" b="1" spc="-1" dirty="0" err="1">
                <a:solidFill>
                  <a:srgbClr val="005EB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Centri</a:t>
            </a:r>
            <a:endParaRPr lang="en-US" spc="-1" dirty="0">
              <a:solidFill>
                <a:srgbClr val="005EB8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3" name="Elaborazione 2">
            <a:extLst>
              <a:ext uri="{FF2B5EF4-FFF2-40B4-BE49-F238E27FC236}">
                <a16:creationId xmlns:a16="http://schemas.microsoft.com/office/drawing/2014/main" id="{97FE3498-B1CE-464E-8F53-FF6C48394F75}"/>
              </a:ext>
            </a:extLst>
          </p:cNvPr>
          <p:cNvSpPr/>
          <p:nvPr/>
        </p:nvSpPr>
        <p:spPr>
          <a:xfrm>
            <a:off x="741160" y="4780778"/>
            <a:ext cx="2468538" cy="427056"/>
          </a:xfrm>
          <a:prstGeom prst="flowChartProcess">
            <a:avLst/>
          </a:prstGeom>
          <a:solidFill>
            <a:srgbClr val="3E6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PI/Responsabile</a:t>
            </a:r>
          </a:p>
        </p:txBody>
      </p:sp>
      <p:sp>
        <p:nvSpPr>
          <p:cNvPr id="8" name="Elaborazione 7">
            <a:extLst>
              <a:ext uri="{FF2B5EF4-FFF2-40B4-BE49-F238E27FC236}">
                <a16:creationId xmlns:a16="http://schemas.microsoft.com/office/drawing/2014/main" id="{DDC5A687-F229-43C7-8BE1-9BBD42AA0E16}"/>
              </a:ext>
            </a:extLst>
          </p:cNvPr>
          <p:cNvSpPr/>
          <p:nvPr/>
        </p:nvSpPr>
        <p:spPr>
          <a:xfrm>
            <a:off x="741160" y="5375868"/>
            <a:ext cx="2468538" cy="427056"/>
          </a:xfrm>
          <a:prstGeom prst="flowChartProcess">
            <a:avLst/>
          </a:prstGeom>
          <a:solidFill>
            <a:srgbClr val="9D4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docenti coinvolti</a:t>
            </a:r>
          </a:p>
        </p:txBody>
      </p:sp>
      <p:sp>
        <p:nvSpPr>
          <p:cNvPr id="9" name="Elaborazione 8">
            <a:extLst>
              <a:ext uri="{FF2B5EF4-FFF2-40B4-BE49-F238E27FC236}">
                <a16:creationId xmlns:a16="http://schemas.microsoft.com/office/drawing/2014/main" id="{F80D4A73-7223-4EEF-AC09-A585552405DC}"/>
              </a:ext>
            </a:extLst>
          </p:cNvPr>
          <p:cNvSpPr/>
          <p:nvPr/>
        </p:nvSpPr>
        <p:spPr>
          <a:xfrm>
            <a:off x="741160" y="3123781"/>
            <a:ext cx="3400522" cy="610437"/>
          </a:xfrm>
          <a:prstGeom prst="flowChartProcess">
            <a:avLst/>
          </a:prstGeom>
          <a:solidFill>
            <a:srgbClr val="9C7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Dipartimento/Centro</a:t>
            </a:r>
          </a:p>
        </p:txBody>
      </p:sp>
      <p:sp>
        <p:nvSpPr>
          <p:cNvPr id="13" name="Elaborazione 12">
            <a:extLst>
              <a:ext uri="{FF2B5EF4-FFF2-40B4-BE49-F238E27FC236}">
                <a16:creationId xmlns:a16="http://schemas.microsoft.com/office/drawing/2014/main" id="{28470E41-A602-4443-8CB2-5AFB6519062E}"/>
              </a:ext>
            </a:extLst>
          </p:cNvPr>
          <p:cNvSpPr/>
          <p:nvPr/>
        </p:nvSpPr>
        <p:spPr>
          <a:xfrm>
            <a:off x="5272197" y="3127115"/>
            <a:ext cx="3053599" cy="610437"/>
          </a:xfrm>
          <a:prstGeom prst="flowChartProcess">
            <a:avLst/>
          </a:prstGeom>
          <a:solidFill>
            <a:srgbClr val="568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UOT Monitoraggio</a:t>
            </a:r>
          </a:p>
        </p:txBody>
      </p:sp>
      <p:sp>
        <p:nvSpPr>
          <p:cNvPr id="14" name="Elaborazione 13">
            <a:extLst>
              <a:ext uri="{FF2B5EF4-FFF2-40B4-BE49-F238E27FC236}">
                <a16:creationId xmlns:a16="http://schemas.microsoft.com/office/drawing/2014/main" id="{294DECBA-F478-42DA-B2DB-2E4998FE78C8}"/>
              </a:ext>
            </a:extLst>
          </p:cNvPr>
          <p:cNvSpPr/>
          <p:nvPr/>
        </p:nvSpPr>
        <p:spPr>
          <a:xfrm>
            <a:off x="6398249" y="4804371"/>
            <a:ext cx="3098794" cy="610437"/>
          </a:xfrm>
          <a:prstGeom prst="flowChartProcess">
            <a:avLst/>
          </a:prstGeom>
          <a:solidFill>
            <a:srgbClr val="953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UOT Progettazione</a:t>
            </a:r>
          </a:p>
        </p:txBody>
      </p:sp>
      <p:sp>
        <p:nvSpPr>
          <p:cNvPr id="15" name="Elaborazione 14">
            <a:extLst>
              <a:ext uri="{FF2B5EF4-FFF2-40B4-BE49-F238E27FC236}">
                <a16:creationId xmlns:a16="http://schemas.microsoft.com/office/drawing/2014/main" id="{D253AF8B-E025-4DD6-BF5E-7E69A1D37E6D}"/>
              </a:ext>
            </a:extLst>
          </p:cNvPr>
          <p:cNvSpPr/>
          <p:nvPr/>
        </p:nvSpPr>
        <p:spPr>
          <a:xfrm>
            <a:off x="8764489" y="3115013"/>
            <a:ext cx="2666710" cy="619204"/>
          </a:xfrm>
          <a:prstGeom prst="flowChartProcess">
            <a:avLst/>
          </a:prstGeom>
          <a:solidFill>
            <a:srgbClr val="F6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Hub/</a:t>
            </a:r>
            <a:r>
              <a:rPr lang="it-IT" sz="2400" b="1" dirty="0" err="1"/>
              <a:t>Spoke</a:t>
            </a:r>
            <a:endParaRPr lang="it-IT" sz="2400" b="1" dirty="0"/>
          </a:p>
        </p:txBody>
      </p:sp>
      <p:sp>
        <p:nvSpPr>
          <p:cNvPr id="4" name="Freccia in su 3">
            <a:extLst>
              <a:ext uri="{FF2B5EF4-FFF2-40B4-BE49-F238E27FC236}">
                <a16:creationId xmlns:a16="http://schemas.microsoft.com/office/drawing/2014/main" id="{08E95D97-0B4E-4CC0-B977-91C08FB36AE8}"/>
              </a:ext>
            </a:extLst>
          </p:cNvPr>
          <p:cNvSpPr/>
          <p:nvPr/>
        </p:nvSpPr>
        <p:spPr>
          <a:xfrm>
            <a:off x="1865007" y="5115605"/>
            <a:ext cx="231112" cy="265160"/>
          </a:xfrm>
          <a:prstGeom prst="upArrow">
            <a:avLst>
              <a:gd name="adj1" fmla="val 44095"/>
              <a:gd name="adj2" fmla="val 7066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ngolare in su 4">
            <a:extLst>
              <a:ext uri="{FF2B5EF4-FFF2-40B4-BE49-F238E27FC236}">
                <a16:creationId xmlns:a16="http://schemas.microsoft.com/office/drawing/2014/main" id="{8ED30E46-7C00-4201-B28F-9B682A7125F3}"/>
              </a:ext>
            </a:extLst>
          </p:cNvPr>
          <p:cNvSpPr/>
          <p:nvPr/>
        </p:nvSpPr>
        <p:spPr>
          <a:xfrm>
            <a:off x="3204263" y="3631566"/>
            <a:ext cx="722220" cy="2030680"/>
          </a:xfrm>
          <a:prstGeom prst="bentUpArrow">
            <a:avLst>
              <a:gd name="adj1" fmla="val 19331"/>
              <a:gd name="adj2" fmla="val 24521"/>
              <a:gd name="adj3" fmla="val 2877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su 6">
            <a:extLst>
              <a:ext uri="{FF2B5EF4-FFF2-40B4-BE49-F238E27FC236}">
                <a16:creationId xmlns:a16="http://schemas.microsoft.com/office/drawing/2014/main" id="{65BD3771-1A4E-4276-8959-7E5C47E6AF67}"/>
              </a:ext>
            </a:extLst>
          </p:cNvPr>
          <p:cNvSpPr/>
          <p:nvPr/>
        </p:nvSpPr>
        <p:spPr>
          <a:xfrm flipV="1">
            <a:off x="2822837" y="3734217"/>
            <a:ext cx="321547" cy="1164171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80AB1F0-61C1-46E7-A881-EA96B110242F}"/>
              </a:ext>
            </a:extLst>
          </p:cNvPr>
          <p:cNvSpPr txBox="1"/>
          <p:nvPr/>
        </p:nvSpPr>
        <p:spPr>
          <a:xfrm rot="5400000">
            <a:off x="1625028" y="3434425"/>
            <a:ext cx="780470" cy="1664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Verifica ed approvazione spesa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A5A3760-1D03-482B-A658-770A2A8F2D25}"/>
              </a:ext>
            </a:extLst>
          </p:cNvPr>
          <p:cNvSpPr txBox="1"/>
          <p:nvPr/>
        </p:nvSpPr>
        <p:spPr>
          <a:xfrm rot="5400000">
            <a:off x="4812638" y="4287365"/>
            <a:ext cx="583493" cy="24685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Supporto redazione rendicontazione scientifica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DD724F75-B518-45CF-8F0A-E24501354A6B}"/>
              </a:ext>
            </a:extLst>
          </p:cNvPr>
          <p:cNvSpPr/>
          <p:nvPr/>
        </p:nvSpPr>
        <p:spPr>
          <a:xfrm flipH="1">
            <a:off x="3144384" y="4979629"/>
            <a:ext cx="3255663" cy="2651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angolare in su 26">
            <a:extLst>
              <a:ext uri="{FF2B5EF4-FFF2-40B4-BE49-F238E27FC236}">
                <a16:creationId xmlns:a16="http://schemas.microsoft.com/office/drawing/2014/main" id="{4110B1D8-B82C-4CAF-8D27-F39655ED8FC3}"/>
              </a:ext>
            </a:extLst>
          </p:cNvPr>
          <p:cNvSpPr/>
          <p:nvPr/>
        </p:nvSpPr>
        <p:spPr>
          <a:xfrm flipH="1" flipV="1">
            <a:off x="3553142" y="1959610"/>
            <a:ext cx="2331215" cy="1274590"/>
          </a:xfrm>
          <a:prstGeom prst="bentUpArrow">
            <a:avLst>
              <a:gd name="adj1" fmla="val 11630"/>
              <a:gd name="adj2" fmla="val 14194"/>
              <a:gd name="adj3" fmla="val 1324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3EB14B1-C15C-4965-8CC3-01DA076A2EFD}"/>
              </a:ext>
            </a:extLst>
          </p:cNvPr>
          <p:cNvSpPr txBox="1"/>
          <p:nvPr/>
        </p:nvSpPr>
        <p:spPr>
          <a:xfrm rot="5400000">
            <a:off x="3850241" y="234081"/>
            <a:ext cx="583493" cy="2918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Supporto redazione atti e definizione procedure interne</a:t>
            </a:r>
          </a:p>
        </p:txBody>
      </p:sp>
      <p:sp>
        <p:nvSpPr>
          <p:cNvPr id="29" name="Freccia angolare in su 28">
            <a:extLst>
              <a:ext uri="{FF2B5EF4-FFF2-40B4-BE49-F238E27FC236}">
                <a16:creationId xmlns:a16="http://schemas.microsoft.com/office/drawing/2014/main" id="{ACAE1761-142B-4D45-8428-FAB2D6890061}"/>
              </a:ext>
            </a:extLst>
          </p:cNvPr>
          <p:cNvSpPr/>
          <p:nvPr/>
        </p:nvSpPr>
        <p:spPr>
          <a:xfrm flipV="1">
            <a:off x="7741504" y="1940517"/>
            <a:ext cx="2509967" cy="1274590"/>
          </a:xfrm>
          <a:prstGeom prst="bentUpArrow">
            <a:avLst>
              <a:gd name="adj1" fmla="val 11630"/>
              <a:gd name="adj2" fmla="val 14194"/>
              <a:gd name="adj3" fmla="val 1324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4AD8A67-1E68-479E-BF4A-6438AD7ECF19}"/>
              </a:ext>
            </a:extLst>
          </p:cNvPr>
          <p:cNvSpPr txBox="1"/>
          <p:nvPr/>
        </p:nvSpPr>
        <p:spPr>
          <a:xfrm rot="5400000">
            <a:off x="9035274" y="501922"/>
            <a:ext cx="583493" cy="22655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Rapporti per la realizzazione delle attività</a:t>
            </a:r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5D359EFD-5083-4015-96D0-39C6FCADDF00}"/>
              </a:ext>
            </a:extLst>
          </p:cNvPr>
          <p:cNvSpPr/>
          <p:nvPr/>
        </p:nvSpPr>
        <p:spPr>
          <a:xfrm flipH="1">
            <a:off x="3899003" y="3413016"/>
            <a:ext cx="1373193" cy="2529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AA2E1A2-A1F5-45CB-BDB9-E7D9A8B4C584}"/>
              </a:ext>
            </a:extLst>
          </p:cNvPr>
          <p:cNvSpPr txBox="1"/>
          <p:nvPr/>
        </p:nvSpPr>
        <p:spPr>
          <a:xfrm rot="5400000">
            <a:off x="4436626" y="3216299"/>
            <a:ext cx="780470" cy="14679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Supporto rendicontazione spese</a:t>
            </a:r>
          </a:p>
        </p:txBody>
      </p: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CBE9AA56-FCF0-42A2-875F-62D87AEF84FF}"/>
              </a:ext>
            </a:extLst>
          </p:cNvPr>
          <p:cNvSpPr/>
          <p:nvPr/>
        </p:nvSpPr>
        <p:spPr>
          <a:xfrm>
            <a:off x="4141682" y="3172726"/>
            <a:ext cx="1414726" cy="2529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8297C85-7D7D-40BA-87D0-5E612F8D7621}"/>
              </a:ext>
            </a:extLst>
          </p:cNvPr>
          <p:cNvSpPr txBox="1"/>
          <p:nvPr/>
        </p:nvSpPr>
        <p:spPr>
          <a:xfrm rot="5400000">
            <a:off x="4533263" y="2211001"/>
            <a:ext cx="583493" cy="14627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Rendicontazione spese</a:t>
            </a:r>
          </a:p>
        </p:txBody>
      </p:sp>
      <p:sp>
        <p:nvSpPr>
          <p:cNvPr id="38" name="Freccia a destra 37">
            <a:extLst>
              <a:ext uri="{FF2B5EF4-FFF2-40B4-BE49-F238E27FC236}">
                <a16:creationId xmlns:a16="http://schemas.microsoft.com/office/drawing/2014/main" id="{CD6882D7-71B1-4E8E-9DCB-47521E741F39}"/>
              </a:ext>
            </a:extLst>
          </p:cNvPr>
          <p:cNvSpPr/>
          <p:nvPr/>
        </p:nvSpPr>
        <p:spPr>
          <a:xfrm>
            <a:off x="8325796" y="3274066"/>
            <a:ext cx="736318" cy="2992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9CCEDFB-91D4-4196-A8DA-7807FD8C7D65}"/>
              </a:ext>
            </a:extLst>
          </p:cNvPr>
          <p:cNvSpPr txBox="1"/>
          <p:nvPr/>
        </p:nvSpPr>
        <p:spPr>
          <a:xfrm rot="5400000">
            <a:off x="8186091" y="1905912"/>
            <a:ext cx="583493" cy="19849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Trasmissione rendicontazione</a:t>
            </a:r>
          </a:p>
        </p:txBody>
      </p:sp>
      <p:sp>
        <p:nvSpPr>
          <p:cNvPr id="40" name="Freccia angolare in su 39">
            <a:extLst>
              <a:ext uri="{FF2B5EF4-FFF2-40B4-BE49-F238E27FC236}">
                <a16:creationId xmlns:a16="http://schemas.microsoft.com/office/drawing/2014/main" id="{6DF7EE71-4438-4E61-B0B1-4BF363660E05}"/>
              </a:ext>
            </a:extLst>
          </p:cNvPr>
          <p:cNvSpPr/>
          <p:nvPr/>
        </p:nvSpPr>
        <p:spPr>
          <a:xfrm>
            <a:off x="3209696" y="3606550"/>
            <a:ext cx="2999436" cy="1356690"/>
          </a:xfrm>
          <a:prstGeom prst="bentUpArrow">
            <a:avLst>
              <a:gd name="adj1" fmla="val 8452"/>
              <a:gd name="adj2" fmla="val 12701"/>
              <a:gd name="adj3" fmla="val 1471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9C4015C-606E-4E2C-A1FC-E0FE8D3F62DB}"/>
              </a:ext>
            </a:extLst>
          </p:cNvPr>
          <p:cNvSpPr txBox="1"/>
          <p:nvPr/>
        </p:nvSpPr>
        <p:spPr>
          <a:xfrm rot="5400000">
            <a:off x="6839125" y="3260701"/>
            <a:ext cx="780470" cy="21074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Trasmissione rendicontazione scientifica</a:t>
            </a:r>
          </a:p>
        </p:txBody>
      </p:sp>
      <p:sp>
        <p:nvSpPr>
          <p:cNvPr id="10" name="Elaborazione 9">
            <a:extLst>
              <a:ext uri="{FF2B5EF4-FFF2-40B4-BE49-F238E27FC236}">
                <a16:creationId xmlns:a16="http://schemas.microsoft.com/office/drawing/2014/main" id="{AEC517D5-8CCB-486B-94D6-174F93B7477A}"/>
              </a:ext>
            </a:extLst>
          </p:cNvPr>
          <p:cNvSpPr/>
          <p:nvPr/>
        </p:nvSpPr>
        <p:spPr>
          <a:xfrm>
            <a:off x="5754655" y="1405738"/>
            <a:ext cx="2077683" cy="1076121"/>
          </a:xfrm>
          <a:prstGeom prst="flowChartProcess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UOT Management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F4E781-9553-05C6-7C25-5E29B7413899}"/>
              </a:ext>
            </a:extLst>
          </p:cNvPr>
          <p:cNvSpPr txBox="1"/>
          <p:nvPr/>
        </p:nvSpPr>
        <p:spPr>
          <a:xfrm rot="5400000">
            <a:off x="4457469" y="3764590"/>
            <a:ext cx="386516" cy="16162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Richiesta spesa</a:t>
            </a:r>
          </a:p>
        </p:txBody>
      </p:sp>
    </p:spTree>
    <p:extLst>
      <p:ext uri="{BB962C8B-B14F-4D97-AF65-F5344CB8AC3E}">
        <p14:creationId xmlns:p14="http://schemas.microsoft.com/office/powerpoint/2010/main" val="772180010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-1" y="0"/>
            <a:ext cx="12192000" cy="6915240"/>
          </a:xfrm>
          <a:prstGeom prst="rect">
            <a:avLst/>
          </a:prstGeom>
          <a:solidFill>
            <a:srgbClr val="005EB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516652" y="2722727"/>
            <a:ext cx="11158695" cy="4146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4000" b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Piano Nazionale di Ripresa e Resilienza (PNRR)</a:t>
            </a:r>
            <a:endParaRPr lang="it-IT" sz="2800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3200" i="1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it-IT" sz="3200" b="1" i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PNRR ricerca e sviluppo: </a:t>
            </a:r>
            <a:br>
              <a:rPr lang="it-IT" sz="3200" b="1" i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</a:br>
            <a:r>
              <a:rPr lang="it-IT" sz="3200" b="1" i="1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l'impegno dell'Università di Parma</a:t>
            </a:r>
          </a:p>
          <a:p>
            <a:pPr algn="ctr">
              <a:lnSpc>
                <a:spcPct val="100000"/>
              </a:lnSpc>
            </a:pPr>
            <a:endParaRPr lang="it-IT" sz="2800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800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/>
            <a:r>
              <a:rPr lang="it-IT" sz="2000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6 dicembre 2022</a:t>
            </a:r>
          </a:p>
          <a:p>
            <a:pPr algn="ctr">
              <a:lnSpc>
                <a:spcPct val="100000"/>
              </a:lnSpc>
            </a:pPr>
            <a:endParaRPr lang="it-IT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66E9244-22E2-1581-6E21-64D5FC0B090E}"/>
              </a:ext>
            </a:extLst>
          </p:cNvPr>
          <p:cNvSpPr/>
          <p:nvPr/>
        </p:nvSpPr>
        <p:spPr>
          <a:xfrm>
            <a:off x="840755" y="3961044"/>
            <a:ext cx="10616859" cy="1423764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9917E899-8831-F60C-21C5-F96A9DB50494}"/>
              </a:ext>
            </a:extLst>
          </p:cNvPr>
          <p:cNvSpPr/>
          <p:nvPr/>
        </p:nvSpPr>
        <p:spPr>
          <a:xfrm>
            <a:off x="569838" y="1124952"/>
            <a:ext cx="11158695" cy="10708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6000" b="1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Cambria" panose="02040503050406030204" pitchFamily="18" charset="0"/>
              </a:rPr>
              <a:t>Grazie per l’attenzione</a:t>
            </a:r>
            <a:endParaRPr lang="it-IT" sz="60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it-IT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AB8AA91-661A-D2EF-6CC3-64174C2EE148}"/>
              </a:ext>
            </a:extLst>
          </p:cNvPr>
          <p:cNvGrpSpPr/>
          <p:nvPr/>
        </p:nvGrpSpPr>
        <p:grpSpPr>
          <a:xfrm>
            <a:off x="0" y="6269425"/>
            <a:ext cx="12192000" cy="707400"/>
            <a:chOff x="0" y="6150600"/>
            <a:chExt cx="12192000" cy="707400"/>
          </a:xfrm>
        </p:grpSpPr>
        <p:sp>
          <p:nvSpPr>
            <p:cNvPr id="5" name="CustomShape 2">
              <a:extLst>
                <a:ext uri="{FF2B5EF4-FFF2-40B4-BE49-F238E27FC236}">
                  <a16:creationId xmlns:a16="http://schemas.microsoft.com/office/drawing/2014/main" id="{9552229A-467B-C370-FD9A-FE9EE0D6351D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F0B3048-2AF9-8428-B6F6-B92130A8573E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41119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55335E-3210-410A-80CF-D91060986D13}"/>
              </a:ext>
            </a:extLst>
          </p:cNvPr>
          <p:cNvSpPr txBox="1"/>
          <p:nvPr/>
        </p:nvSpPr>
        <p:spPr>
          <a:xfrm>
            <a:off x="5948312" y="904973"/>
            <a:ext cx="6157030" cy="5353447"/>
          </a:xfrm>
          <a:prstGeom prst="rect">
            <a:avLst/>
          </a:prstGeom>
          <a:ln w="41275" cmpd="dbl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M4C2 – investimento 1.4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Università di Napoli «Federico II» 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</a:t>
            </a:r>
            <a:r>
              <a:rPr lang="it-IT" sz="28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Ente affiliato a </a:t>
            </a:r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spoke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3 e </a:t>
            </a:r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spoke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8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	€ 320.070.095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rgbClr val="568619"/>
                </a:solidFill>
              </a:rPr>
              <a:t>Budget </a:t>
            </a:r>
            <a:r>
              <a:rPr lang="it-IT" sz="2800" b="1" dirty="0" err="1">
                <a:solidFill>
                  <a:srgbClr val="568619"/>
                </a:solidFill>
              </a:rPr>
              <a:t>UniPR</a:t>
            </a:r>
            <a:r>
              <a:rPr lang="it-IT" sz="2800" b="1" dirty="0">
                <a:solidFill>
                  <a:srgbClr val="568619"/>
                </a:solidFill>
              </a:rPr>
              <a:t>: € 3.810.398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</a:t>
            </a:r>
            <a:r>
              <a:rPr lang="it-IT" sz="28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Erasmo Neviani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4 RTD/A, 18 annualità di assegno di ricerca, 4 borse di dottorato</a:t>
            </a:r>
          </a:p>
          <a:p>
            <a:endParaRPr lang="it-IT" sz="2800" dirty="0"/>
          </a:p>
        </p:txBody>
      </p:sp>
      <p:pic>
        <p:nvPicPr>
          <p:cNvPr id="5" name="Immagine 4" descr="Immagine che contiene erba, cielo, esterni, verde&#10;&#10;Descrizione generata automaticamente">
            <a:extLst>
              <a:ext uri="{FF2B5EF4-FFF2-40B4-BE49-F238E27FC236}">
                <a16:creationId xmlns:a16="http://schemas.microsoft.com/office/drawing/2014/main" id="{C13A7438-A94E-4D2A-8B30-D2CADDCC6B9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479" y="634292"/>
            <a:ext cx="5847833" cy="5427143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406BCA15-A75B-4698-AA74-02D81C7BBE00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  <a:solidFill>
            <a:srgbClr val="005EB8"/>
          </a:solidFill>
        </p:grpSpPr>
        <p:sp>
          <p:nvSpPr>
            <p:cNvPr id="12" name="CustomShape 2">
              <a:extLst>
                <a:ext uri="{FF2B5EF4-FFF2-40B4-BE49-F238E27FC236}">
                  <a16:creationId xmlns:a16="http://schemas.microsoft.com/office/drawing/2014/main" id="{EF8779D1-626C-4FE4-8325-D1C8A8B3988A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grpFill/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4" name="Immagine 5">
              <a:extLst>
                <a:ext uri="{FF2B5EF4-FFF2-40B4-BE49-F238E27FC236}">
                  <a16:creationId xmlns:a16="http://schemas.microsoft.com/office/drawing/2014/main" id="{45C4B57D-537B-44BF-8232-A430B32B23E0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3" name="CustomShape 4">
            <a:extLst>
              <a:ext uri="{FF2B5EF4-FFF2-40B4-BE49-F238E27FC236}">
                <a16:creationId xmlns:a16="http://schemas.microsoft.com/office/drawing/2014/main" id="{3B1722D3-3927-475D-86EC-CF9371AC229E}"/>
              </a:ext>
            </a:extLst>
          </p:cNvPr>
          <p:cNvSpPr/>
          <p:nvPr/>
        </p:nvSpPr>
        <p:spPr>
          <a:xfrm>
            <a:off x="86657" y="34711"/>
            <a:ext cx="12018685" cy="552023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CN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AgriTech</a:t>
            </a:r>
            <a:endParaRPr lang="en-US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0290956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3F288A1-B0CB-712C-4844-ABC3266F3323}"/>
              </a:ext>
            </a:extLst>
          </p:cNvPr>
          <p:cNvSpPr/>
          <p:nvPr/>
        </p:nvSpPr>
        <p:spPr>
          <a:xfrm>
            <a:off x="1294888" y="1441235"/>
            <a:ext cx="9425690" cy="21827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endParaRPr lang="it-IT" sz="3200" b="1" spc="-1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D92D910-3E08-9544-31BA-12B374804349}"/>
              </a:ext>
            </a:extLst>
          </p:cNvPr>
          <p:cNvSpPr/>
          <p:nvPr/>
        </p:nvSpPr>
        <p:spPr>
          <a:xfrm>
            <a:off x="1294887" y="3680071"/>
            <a:ext cx="9425690" cy="21827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endParaRPr lang="it-IT" sz="3200" b="1" spc="-1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BBA931B-F0E3-49E5-9E81-821CAFCBA9E6}"/>
              </a:ext>
            </a:extLst>
          </p:cNvPr>
          <p:cNvSpPr txBox="1"/>
          <p:nvPr/>
        </p:nvSpPr>
        <p:spPr>
          <a:xfrm>
            <a:off x="1294887" y="995133"/>
            <a:ext cx="10263285" cy="5228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ts val="2200"/>
              </a:lnSpc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8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ts val="2200"/>
              </a:lnSpc>
            </a:pPr>
            <a:endParaRPr lang="it-IT" sz="8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ts val="2200"/>
              </a:lnSpc>
            </a:pPr>
            <a:r>
              <a:rPr lang="it-IT" sz="2200" b="1" dirty="0" err="1">
                <a:solidFill>
                  <a:srgbClr val="C00000"/>
                </a:solidFill>
              </a:rPr>
              <a:t>Spoke</a:t>
            </a:r>
            <a:r>
              <a:rPr lang="it-IT" sz="2200" b="1" dirty="0">
                <a:solidFill>
                  <a:srgbClr val="C00000"/>
                </a:solidFill>
              </a:rPr>
              <a:t> 3 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it-IT" sz="2200" dirty="0" err="1">
                <a:solidFill>
                  <a:schemeClr val="accent5">
                    <a:lumMod val="50000"/>
                  </a:schemeClr>
                </a:solidFill>
              </a:rPr>
              <a:t>ref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. Prof. Tommaso </a:t>
            </a:r>
            <a:r>
              <a:rPr lang="it-IT" sz="2200" dirty="0" err="1">
                <a:solidFill>
                  <a:schemeClr val="accent5">
                    <a:lumMod val="50000"/>
                  </a:schemeClr>
                </a:solidFill>
              </a:rPr>
              <a:t>Ganino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it-IT" sz="2200" b="1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it-IT" sz="2200" b="1" dirty="0">
                <a:solidFill>
                  <a:srgbClr val="C00000"/>
                </a:solidFill>
              </a:rPr>
              <a:t>spoke leader: </a:t>
            </a:r>
            <a:r>
              <a:rPr lang="it-IT" sz="2200" dirty="0" err="1">
                <a:solidFill>
                  <a:schemeClr val="accent5">
                    <a:lumMod val="50000"/>
                  </a:schemeClr>
                </a:solidFill>
              </a:rPr>
              <a:t>UniBO</a:t>
            </a:r>
            <a:endParaRPr lang="it-IT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Sviluppo di tecnologie per agricoltura 4.0 															OBIETTIVO: migliorare la sostenibilità delle produzioni agricole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Sviluppo di tecnologie per ottimizzare la gestione delle acque 										OBIETTIVO: proporre soluzioni per il risparmio idrico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Valutazione economica e costituzione dei «living LABS» 											       OBIETTIVO: dimostrare le innovazioni proposte</a:t>
            </a:r>
          </a:p>
          <a:p>
            <a:pPr>
              <a:lnSpc>
                <a:spcPts val="2200"/>
              </a:lnSpc>
            </a:pPr>
            <a:endParaRPr lang="it-IT" sz="2200" b="1" dirty="0">
              <a:solidFill>
                <a:srgbClr val="C00000"/>
              </a:solidFill>
            </a:endParaRPr>
          </a:p>
          <a:p>
            <a:pPr>
              <a:lnSpc>
                <a:spcPts val="2200"/>
              </a:lnSpc>
            </a:pPr>
            <a:r>
              <a:rPr lang="it-IT" sz="2200" b="1" dirty="0" err="1">
                <a:solidFill>
                  <a:srgbClr val="C00000"/>
                </a:solidFill>
              </a:rPr>
              <a:t>Spoke</a:t>
            </a:r>
            <a:r>
              <a:rPr lang="it-IT" sz="2200" b="1" dirty="0">
                <a:solidFill>
                  <a:srgbClr val="C00000"/>
                </a:solidFill>
              </a:rPr>
              <a:t> 8 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it-IT" sz="2200" dirty="0" err="1">
                <a:solidFill>
                  <a:schemeClr val="accent5">
                    <a:lumMod val="50000"/>
                  </a:schemeClr>
                </a:solidFill>
              </a:rPr>
              <a:t>ref</a:t>
            </a: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. Prof.ssa Camilla Lazzi) </a:t>
            </a:r>
            <a:r>
              <a:rPr lang="it-IT" sz="2200" b="1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it-IT" sz="2200" b="1" dirty="0">
                <a:solidFill>
                  <a:srgbClr val="C00000"/>
                </a:solidFill>
              </a:rPr>
              <a:t>spoke leader: </a:t>
            </a:r>
            <a:r>
              <a:rPr lang="it-IT" sz="2200" dirty="0" err="1">
                <a:solidFill>
                  <a:schemeClr val="accent5">
                    <a:lumMod val="50000"/>
                  </a:schemeClr>
                </a:solidFill>
              </a:rPr>
              <a:t>UniMI</a:t>
            </a:r>
            <a:endParaRPr lang="it-IT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Sviluppo di processi di valorizzazione di scarti agricoli 												OBIETTIVO: ottenere prodotti/energia a partire da scarti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Recupero di sostanze nutritive ed organiche da scarti agricoli 										OBIETTIVO: ridurre uso agrofarmaci</a:t>
            </a:r>
          </a:p>
          <a:p>
            <a:pPr marL="342900" indent="-3429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5">
                    <a:lumMod val="50000"/>
                  </a:schemeClr>
                </a:solidFill>
              </a:rPr>
              <a:t>Valutazione della sostenibilità economica 														OBIETTIVO: dimostrare impatto delle innovazioni proposte</a:t>
            </a:r>
          </a:p>
          <a:p>
            <a:pPr marL="285750" indent="-285750">
              <a:buFontTx/>
              <a:buChar char="-"/>
            </a:pPr>
            <a:endParaRPr lang="it-IT" sz="2300" dirty="0"/>
          </a:p>
        </p:txBody>
      </p:sp>
      <p:sp>
        <p:nvSpPr>
          <p:cNvPr id="121" name="CustomShape 4"/>
          <p:cNvSpPr/>
          <p:nvPr/>
        </p:nvSpPr>
        <p:spPr>
          <a:xfrm>
            <a:off x="80387" y="70949"/>
            <a:ext cx="12018685" cy="707400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CN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AgriTech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06BCA15-A75B-4698-AA74-02D81C7BBE00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  <a:solidFill>
            <a:srgbClr val="005EB8"/>
          </a:solidFill>
        </p:grpSpPr>
        <p:sp>
          <p:nvSpPr>
            <p:cNvPr id="12" name="CustomShape 2">
              <a:extLst>
                <a:ext uri="{FF2B5EF4-FFF2-40B4-BE49-F238E27FC236}">
                  <a16:creationId xmlns:a16="http://schemas.microsoft.com/office/drawing/2014/main" id="{EF8779D1-626C-4FE4-8325-D1C8A8B3988A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grpFill/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4" name="Immagine 5">
              <a:extLst>
                <a:ext uri="{FF2B5EF4-FFF2-40B4-BE49-F238E27FC236}">
                  <a16:creationId xmlns:a16="http://schemas.microsoft.com/office/drawing/2014/main" id="{45C4B57D-537B-44BF-8232-A430B32B23E0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371636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EBFB043-58F2-49F8-8378-7EDA4A274EDA}"/>
              </a:ext>
            </a:extLst>
          </p:cNvPr>
          <p:cNvSpPr txBox="1"/>
          <p:nvPr/>
        </p:nvSpPr>
        <p:spPr>
          <a:xfrm>
            <a:off x="0" y="633045"/>
            <a:ext cx="12192000" cy="5461279"/>
          </a:xfrm>
          <a:prstGeom prst="rect">
            <a:avLst/>
          </a:prstGeom>
          <a:ln w="41275" cmpd="dbl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it-IT" dirty="0"/>
          </a:p>
        </p:txBody>
      </p:sp>
      <p:sp>
        <p:nvSpPr>
          <p:cNvPr id="121" name="CustomShape 4"/>
          <p:cNvSpPr/>
          <p:nvPr/>
        </p:nvSpPr>
        <p:spPr>
          <a:xfrm>
            <a:off x="60290" y="92160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CN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Mobilità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Sostenibile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6156290" y="947638"/>
            <a:ext cx="5771155" cy="48320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M4C2 – investimento 1.4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Politecnico di Milano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Ente affiliato a spoke 4 e spoke 9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€ 319.922.088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rgbClr val="568619"/>
                </a:solidFill>
              </a:rPr>
              <a:t>Budget UniPR: € 2.502.970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Felice Giuliani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4 RTD/A, 3 annualità di assegno di ricerca, 4 borse di dottorato</a:t>
            </a:r>
          </a:p>
        </p:txBody>
      </p:sp>
      <p:pic>
        <p:nvPicPr>
          <p:cNvPr id="4" name="Immagine 3" descr="Immagine che contiene testo, esterni, cordolo&#10;&#10;Descrizione generata automaticamente">
            <a:extLst>
              <a:ext uri="{FF2B5EF4-FFF2-40B4-BE49-F238E27FC236}">
                <a16:creationId xmlns:a16="http://schemas.microsoft.com/office/drawing/2014/main" id="{5E8F9A39-74B3-4A2E-AEA1-93CCE390F1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290" y="664433"/>
            <a:ext cx="6035710" cy="5429891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245533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C118999-6B9F-49D6-ABD6-DD2C43D3A49E}"/>
              </a:ext>
            </a:extLst>
          </p:cNvPr>
          <p:cNvSpPr/>
          <p:nvPr/>
        </p:nvSpPr>
        <p:spPr>
          <a:xfrm>
            <a:off x="210550" y="1055804"/>
            <a:ext cx="11835850" cy="20880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r>
              <a:rPr lang="it-IT" sz="2400" b="1" dirty="0" err="1">
                <a:solidFill>
                  <a:srgbClr val="C00000"/>
                </a:solidFill>
              </a:rPr>
              <a:t>Spoke</a:t>
            </a:r>
            <a:r>
              <a:rPr lang="it-IT" sz="2400" b="1" dirty="0">
                <a:solidFill>
                  <a:srgbClr val="C00000"/>
                </a:solidFill>
              </a:rPr>
              <a:t> 4 – </a:t>
            </a:r>
            <a:r>
              <a:rPr lang="it-IT" sz="2400" b="1" dirty="0" err="1">
                <a:solidFill>
                  <a:srgbClr val="C00000"/>
                </a:solidFill>
              </a:rPr>
              <a:t>spoke</a:t>
            </a:r>
            <a:r>
              <a:rPr lang="it-IT" sz="2400" b="1" dirty="0">
                <a:solidFill>
                  <a:srgbClr val="C00000"/>
                </a:solidFill>
              </a:rPr>
              <a:t> leader: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</a:rPr>
              <a:t>PoliMI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Sostenibilità degli approvvigionamenti di materiali alternativi e riciclati per sub-ballast ferroviario.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Modello digitale di giunti ferroviari isolati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Metodologie per il monitoraggio globale dell’armamento. ferroviario e delle infrastrutture adiacenti con sistemi di acquisizione dati ad alta efficienza; automazione delle procedure di elaborazione e loro integrazione in sistemi di supporto alle decisioni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60290" y="78092"/>
            <a:ext cx="12071420" cy="470548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CN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Mobilità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Sostenibile</a:t>
            </a:r>
            <a:endParaRPr lang="en-US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D71CA17-326A-4130-A019-F0CA7DAD06E3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0" name="CustomShape 2">
              <a:extLst>
                <a:ext uri="{FF2B5EF4-FFF2-40B4-BE49-F238E27FC236}">
                  <a16:creationId xmlns:a16="http://schemas.microsoft.com/office/drawing/2014/main" id="{DA2A0145-4B4F-4BF9-B652-C579A0C3ED11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1" name="Immagine 5">
              <a:extLst>
                <a:ext uri="{FF2B5EF4-FFF2-40B4-BE49-F238E27FC236}">
                  <a16:creationId xmlns:a16="http://schemas.microsoft.com/office/drawing/2014/main" id="{1253322A-53E1-4A9D-A19E-CEE8D1AD4C0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6A9A1C6B-4B36-406E-9502-1FF650E04BA9}"/>
              </a:ext>
            </a:extLst>
          </p:cNvPr>
          <p:cNvSpPr/>
          <p:nvPr/>
        </p:nvSpPr>
        <p:spPr>
          <a:xfrm>
            <a:off x="178075" y="3197752"/>
            <a:ext cx="11900801" cy="28450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r>
              <a:rPr lang="it-IT" sz="2400" b="1" dirty="0" err="1">
                <a:solidFill>
                  <a:srgbClr val="C00000"/>
                </a:solidFill>
              </a:rPr>
              <a:t>Spoke</a:t>
            </a:r>
            <a:r>
              <a:rPr lang="it-IT" sz="2400" b="1" dirty="0">
                <a:solidFill>
                  <a:srgbClr val="C00000"/>
                </a:solidFill>
              </a:rPr>
              <a:t> 9 – </a:t>
            </a:r>
            <a:r>
              <a:rPr lang="it-IT" sz="2400" b="1" dirty="0" err="1">
                <a:solidFill>
                  <a:srgbClr val="C00000"/>
                </a:solidFill>
              </a:rPr>
              <a:t>spoke</a:t>
            </a:r>
            <a:r>
              <a:rPr lang="it-IT" sz="2400" b="1" dirty="0">
                <a:solidFill>
                  <a:srgbClr val="C00000"/>
                </a:solidFill>
              </a:rPr>
              <a:t> leader: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Sapienza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Dimostratore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live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nel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Campus Universitario per il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monitoraggio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degli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spostamenti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pedoni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biciclette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autoveicoli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attraverso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diversi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sensori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misure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accessibilità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per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gruppi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sociali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utilizzando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diverse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fonti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dati</a:t>
            </a:r>
            <a:endParaRPr kumimoji="0" lang="en-US" altLang="it-IT" sz="195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06413" algn="l"/>
              </a:tabLst>
              <a:defRPr/>
            </a:pP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Sviluppo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tecnologie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comunicazione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V2X e di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algoritmi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elaborazione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del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segnale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connesso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con il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trasporto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pubblico</a:t>
            </a:r>
            <a:endParaRPr kumimoji="0" lang="en-US" altLang="it-IT" sz="195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06413" algn="l"/>
              </a:tabLst>
              <a:defRPr/>
            </a:pP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Sperimentazione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di deicers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innovativi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a base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vegetale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per la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manutenzione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invernale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delle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pavimentazioni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stradali</a:t>
            </a:r>
            <a:endParaRPr kumimoji="0" lang="en-US" altLang="it-IT" sz="195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06413" algn="l"/>
              </a:tabLst>
              <a:defRPr/>
            </a:pP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Pavimentazioni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fotoluminescenti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carica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solare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confortevoli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per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piste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ciclabili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percorsi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pedonali</a:t>
            </a:r>
            <a:endParaRPr kumimoji="0" lang="en-US" altLang="it-IT" sz="195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06413" algn="l"/>
              </a:tabLst>
              <a:defRPr/>
            </a:pPr>
            <a:r>
              <a:rPr lang="en-US" altLang="it-IT" sz="195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dentificazione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sviluppo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scenari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di retrofitting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urbano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per un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ambiente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it-IT" sz="195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urbano</a:t>
            </a:r>
            <a:r>
              <a:rPr kumimoji="0" lang="en-US" altLang="it-IT" sz="195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senza auto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F80BA5-EB9B-4891-9382-AFC290FC6A00}"/>
              </a:ext>
            </a:extLst>
          </p:cNvPr>
          <p:cNvSpPr txBox="1"/>
          <p:nvPr/>
        </p:nvSpPr>
        <p:spPr>
          <a:xfrm>
            <a:off x="210550" y="670528"/>
            <a:ext cx="6105378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Attività previste per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UniPR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635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5A3E6C-CD61-446A-BB13-9AA16BE23C74}"/>
              </a:ext>
            </a:extLst>
          </p:cNvPr>
          <p:cNvSpPr txBox="1"/>
          <p:nvPr/>
        </p:nvSpPr>
        <p:spPr>
          <a:xfrm>
            <a:off x="0" y="633045"/>
            <a:ext cx="12192000" cy="5461279"/>
          </a:xfrm>
          <a:prstGeom prst="rect">
            <a:avLst/>
          </a:prstGeom>
          <a:ln w="41275" cmpd="dbl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it-IT" dirty="0"/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457ED757-8FE4-4282-89ED-3B5789013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2305" y="130318"/>
            <a:ext cx="342900" cy="381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05534E-7D54-4ED0-9705-53CF79CC7BBA}"/>
              </a:ext>
            </a:extLst>
          </p:cNvPr>
          <p:cNvSpPr txBox="1"/>
          <p:nvPr/>
        </p:nvSpPr>
        <p:spPr>
          <a:xfrm>
            <a:off x="276161" y="699148"/>
            <a:ext cx="6239135" cy="55399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Bando: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M4C2 – investimento 1.5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Soggetto proponente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Alma Mater </a:t>
            </a:r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Studiorum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Università di Bologna 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Ruolo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Ente affiliato </a:t>
            </a:r>
          </a:p>
          <a:p>
            <a:r>
              <a:rPr lang="it-IT" sz="2800" b="1" dirty="0" err="1">
                <a:solidFill>
                  <a:schemeClr val="accent5">
                    <a:lumMod val="50000"/>
                  </a:schemeClr>
                </a:solidFill>
              </a:rPr>
              <a:t>Spoke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 leader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: CNR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Budget complessivo: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	€ 19.172.465</a:t>
            </a:r>
          </a:p>
          <a:p>
            <a:pPr>
              <a:tabLst>
                <a:tab pos="3406775" algn="r"/>
              </a:tabLst>
            </a:pPr>
            <a:r>
              <a:rPr lang="it-IT" sz="2800" b="1" dirty="0">
                <a:solidFill>
                  <a:srgbClr val="568619"/>
                </a:solidFill>
              </a:rPr>
              <a:t>Budget UniPR: 	€ 3.138.743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Referente UniPR: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Prof. Roberto Fornari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N. totale nuovo personale: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4 RTD/A, 29 annualità di assegno di ricerca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Titolo </a:t>
            </a:r>
            <a:r>
              <a:rPr lang="it-IT" sz="2800" b="1" dirty="0" err="1">
                <a:solidFill>
                  <a:schemeClr val="accent5">
                    <a:lumMod val="50000"/>
                  </a:schemeClr>
                </a:solidFill>
              </a:rPr>
              <a:t>spoke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Materials for sustainability and ecological transition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E1A4245-09E3-4DDC-BEF5-909D230719A2}"/>
              </a:ext>
            </a:extLst>
          </p:cNvPr>
          <p:cNvGrpSpPr/>
          <p:nvPr/>
        </p:nvGrpSpPr>
        <p:grpSpPr>
          <a:xfrm>
            <a:off x="0" y="6150600"/>
            <a:ext cx="12192000" cy="707400"/>
            <a:chOff x="0" y="6150600"/>
            <a:chExt cx="12192000" cy="707400"/>
          </a:xfrm>
        </p:grpSpPr>
        <p:sp>
          <p:nvSpPr>
            <p:cNvPr id="11" name="CustomShape 2">
              <a:extLst>
                <a:ext uri="{FF2B5EF4-FFF2-40B4-BE49-F238E27FC236}">
                  <a16:creationId xmlns:a16="http://schemas.microsoft.com/office/drawing/2014/main" id="{8828BFC3-3A65-4FF2-8808-21D08E696A83}"/>
                </a:ext>
              </a:extLst>
            </p:cNvPr>
            <p:cNvSpPr/>
            <p:nvPr/>
          </p:nvSpPr>
          <p:spPr>
            <a:xfrm>
              <a:off x="0" y="6150600"/>
              <a:ext cx="12192000" cy="707400"/>
            </a:xfrm>
            <a:prstGeom prst="rect">
              <a:avLst/>
            </a:prstGeom>
            <a:solidFill>
              <a:srgbClr val="005EB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2" name="Immagine 5">
              <a:extLst>
                <a:ext uri="{FF2B5EF4-FFF2-40B4-BE49-F238E27FC236}">
                  <a16:creationId xmlns:a16="http://schemas.microsoft.com/office/drawing/2014/main" id="{8A0F0D33-75A0-4B02-B6EF-7BA3E18218A1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435250" y="6258420"/>
              <a:ext cx="1546200" cy="491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CustomShape 4">
            <a:extLst>
              <a:ext uri="{FF2B5EF4-FFF2-40B4-BE49-F238E27FC236}">
                <a16:creationId xmlns:a16="http://schemas.microsoft.com/office/drawing/2014/main" id="{A2C2E2E7-1843-4F64-92B1-81EFF7A11B7F}"/>
              </a:ext>
            </a:extLst>
          </p:cNvPr>
          <p:cNvSpPr/>
          <p:nvPr/>
        </p:nvSpPr>
        <p:spPr>
          <a:xfrm>
            <a:off x="60290" y="36096"/>
            <a:ext cx="12071420" cy="592021"/>
          </a:xfrm>
          <a:prstGeom prst="roundRect">
            <a:avLst/>
          </a:prstGeom>
          <a:solidFill>
            <a:srgbClr val="005EB8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/>
            <a:r>
              <a:rPr lang="en-US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Ecosistema</a:t>
            </a:r>
            <a:r>
              <a:rPr lang="en-US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- Spoke 1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94CDDFD-1BBB-4F92-A39C-601BA5708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792" y="831225"/>
            <a:ext cx="5821707" cy="50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016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8CCD46B6DC6C45BF02BD120F6C0914" ma:contentTypeVersion="12" ma:contentTypeDescription="Creare un nuovo documento." ma:contentTypeScope="" ma:versionID="fafac8ebed7ca87b91cc9ae6c4e40e7d">
  <xsd:schema xmlns:xsd="http://www.w3.org/2001/XMLSchema" xmlns:xs="http://www.w3.org/2001/XMLSchema" xmlns:p="http://schemas.microsoft.com/office/2006/metadata/properties" xmlns:ns2="8bc94dde-86ea-4598-8bff-3c05eba4eec3" xmlns:ns3="c7152ec4-96b3-47a6-918c-e4b804123fd7" targetNamespace="http://schemas.microsoft.com/office/2006/metadata/properties" ma:root="true" ma:fieldsID="13e8299ef419846dfcb11c5315473932" ns2:_="" ns3:_="">
    <xsd:import namespace="8bc94dde-86ea-4598-8bff-3c05eba4eec3"/>
    <xsd:import namespace="c7152ec4-96b3-47a6-918c-e4b804123f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94dde-86ea-4598-8bff-3c05eba4ee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2ec4-96b3-47a6-918c-e4b804123f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AFFEF0-712C-4E70-9188-DA05EC0842F0}">
  <ds:schemaRefs>
    <ds:schemaRef ds:uri="8bc94dde-86ea-4598-8bff-3c05eba4eec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6CA342-8D8D-47BE-83AE-E5B24A4744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F4D38F-59A2-4C79-850F-E18C75B1D3CB}">
  <ds:schemaRefs>
    <ds:schemaRef ds:uri="8bc94dde-86ea-4598-8bff-3c05eba4eec3"/>
    <ds:schemaRef ds:uri="c7152ec4-96b3-47a6-918c-e4b804123f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12175</TotalTime>
  <Words>4678</Words>
  <Application>Microsoft Office PowerPoint</Application>
  <PresentationFormat>Widescreen</PresentationFormat>
  <Paragraphs>483</Paragraphs>
  <Slides>44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giovanna.sozzi@unipr.it</dc:creator>
  <cp:lastModifiedBy>Andrea PRATI</cp:lastModifiedBy>
  <cp:revision>23</cp:revision>
  <dcterms:created xsi:type="dcterms:W3CDTF">2016-12-13T13:19:46Z</dcterms:created>
  <dcterms:modified xsi:type="dcterms:W3CDTF">2022-12-06T07:25:46Z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0x010100368CCD46B6DC6C45BF02BD120F6C0914</vt:lpwstr>
  </property>
</Properties>
</file>