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8" r:id="rId7"/>
    <p:sldId id="269" r:id="rId8"/>
    <p:sldId id="274" r:id="rId9"/>
    <p:sldId id="270" r:id="rId10"/>
    <p:sldId id="271" r:id="rId11"/>
    <p:sldId id="276" r:id="rId12"/>
    <p:sldId id="275" r:id="rId13"/>
    <p:sldId id="272" r:id="rId14"/>
    <p:sldId id="273" r:id="rId15"/>
    <p:sldId id="266" r:id="rId16"/>
    <p:sldId id="267" r:id="rId17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680" autoAdjust="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AEB11-1907-41C5-9D52-B24B8B9CFBDB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0D09F-6C66-432D-830C-C5A648BAD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0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0D09F-6C66-432D-830C-C5A648BAD02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63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49340"/>
            <a:ext cx="9144000" cy="708660"/>
          </a:xfrm>
          <a:custGeom>
            <a:avLst/>
            <a:gdLst/>
            <a:ahLst/>
            <a:cxnLst/>
            <a:rect l="l" t="t" r="r" b="b"/>
            <a:pathLst>
              <a:path w="9144000" h="708659">
                <a:moveTo>
                  <a:pt x="9144000" y="0"/>
                </a:moveTo>
                <a:lnTo>
                  <a:pt x="0" y="0"/>
                </a:lnTo>
                <a:lnTo>
                  <a:pt x="0" y="708657"/>
                </a:lnTo>
                <a:lnTo>
                  <a:pt x="9144000" y="70865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149340"/>
            <a:ext cx="9144000" cy="708660"/>
          </a:xfrm>
          <a:custGeom>
            <a:avLst/>
            <a:gdLst/>
            <a:ahLst/>
            <a:cxnLst/>
            <a:rect l="l" t="t" r="r" b="b"/>
            <a:pathLst>
              <a:path w="9144000" h="708659">
                <a:moveTo>
                  <a:pt x="9144000" y="708657"/>
                </a:moveTo>
                <a:lnTo>
                  <a:pt x="9144000" y="0"/>
                </a:lnTo>
                <a:lnTo>
                  <a:pt x="0" y="0"/>
                </a:lnTo>
                <a:lnTo>
                  <a:pt x="0" y="708657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79792" y="6286498"/>
            <a:ext cx="1546859" cy="4937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7964" y="655447"/>
            <a:ext cx="5148071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8767" y="2683509"/>
            <a:ext cx="8246465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5673" y="6359829"/>
            <a:ext cx="2897504" cy="47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no-reply@learning-agreement.eu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r.it/en/forms-mobility-exchange-entry#paragraph-id--11017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incoming@unipr.it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.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earning-agreement.eu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pr.it/en/node/20955#paragraph-id--109626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unipr.it/en/forms-mobility-exchange-entry#paragraph-id--110171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8"/>
                </a:moveTo>
                <a:lnTo>
                  <a:pt x="0" y="0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5257800"/>
            <a:ext cx="2487167" cy="94030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97964" y="2499579"/>
            <a:ext cx="5148071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5080" indent="-762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Guide</a:t>
            </a:r>
            <a:r>
              <a:rPr dirty="0"/>
              <a:t> </a:t>
            </a:r>
            <a:r>
              <a:rPr spc="-25" dirty="0"/>
              <a:t>for</a:t>
            </a:r>
            <a:r>
              <a:rPr spc="-5" dirty="0"/>
              <a:t> the</a:t>
            </a:r>
            <a:r>
              <a:rPr spc="-10" dirty="0"/>
              <a:t> </a:t>
            </a:r>
            <a:r>
              <a:rPr lang="it-IT" spc="-5" dirty="0"/>
              <a:t>OLA (Online Learning Agreement)</a:t>
            </a:r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2EC99981-795D-47BB-87CA-0747D01B8604}"/>
              </a:ext>
            </a:extLst>
          </p:cNvPr>
          <p:cNvSpPr txBox="1">
            <a:spLocks/>
          </p:cNvSpPr>
          <p:nvPr/>
        </p:nvSpPr>
        <p:spPr>
          <a:xfrm>
            <a:off x="401224" y="801139"/>
            <a:ext cx="668537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353060" algn="l">
              <a:spcBef>
                <a:spcPts val="95"/>
              </a:spcBef>
            </a:pPr>
            <a:r>
              <a:rPr lang="it-IT" sz="2800" kern="0" spc="-10" dirty="0">
                <a:solidFill>
                  <a:srgbClr val="006FC0"/>
                </a:solidFill>
              </a:rPr>
              <a:t>How to create </a:t>
            </a:r>
            <a:r>
              <a:rPr lang="it-IT" sz="2800" kern="0" spc="-10" dirty="0" err="1">
                <a:solidFill>
                  <a:srgbClr val="006FC0"/>
                </a:solidFill>
              </a:rPr>
              <a:t>your</a:t>
            </a:r>
            <a:r>
              <a:rPr lang="it-IT" sz="2800" kern="0" spc="-10" dirty="0">
                <a:solidFill>
                  <a:srgbClr val="006FC0"/>
                </a:solidFill>
              </a:rPr>
              <a:t> Learning Agreement:</a:t>
            </a:r>
            <a:endParaRPr lang="it-IT"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6AAD5847-B8AC-4143-A94E-AFF18C6793DF}"/>
              </a:ext>
            </a:extLst>
          </p:cNvPr>
          <p:cNvSpPr txBox="1"/>
          <p:nvPr/>
        </p:nvSpPr>
        <p:spPr>
          <a:xfrm>
            <a:off x="762000" y="1500097"/>
            <a:ext cx="7620000" cy="20909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It’s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the time to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sign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and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confirm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the LA!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The system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will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now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send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the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proposed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LA to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your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Home Responsible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Person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for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approvation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1500" dirty="0">
                <a:solidFill>
                  <a:srgbClr val="0D0D0D"/>
                </a:solidFill>
                <a:latin typeface="Calibri"/>
                <a:cs typeface="Calibri"/>
              </a:rPr>
              <a:t>(the E-mail </a:t>
            </a:r>
            <a:r>
              <a:rPr lang="it-IT" sz="1500" dirty="0" err="1">
                <a:solidFill>
                  <a:srgbClr val="0D0D0D"/>
                </a:solidFill>
                <a:latin typeface="Calibri"/>
                <a:cs typeface="Calibri"/>
              </a:rPr>
              <a:t>will</a:t>
            </a:r>
            <a:r>
              <a:rPr lang="it-IT" sz="1500" dirty="0">
                <a:solidFill>
                  <a:srgbClr val="0D0D0D"/>
                </a:solidFill>
                <a:latin typeface="Calibri"/>
                <a:cs typeface="Calibri"/>
              </a:rPr>
              <a:t> be </a:t>
            </a:r>
            <a:r>
              <a:rPr lang="it-IT" sz="1500" dirty="0" err="1">
                <a:solidFill>
                  <a:srgbClr val="0D0D0D"/>
                </a:solidFill>
                <a:latin typeface="Calibri"/>
                <a:cs typeface="Calibri"/>
              </a:rPr>
              <a:t>sent</a:t>
            </a:r>
            <a:r>
              <a:rPr lang="it-IT" sz="1500" dirty="0">
                <a:solidFill>
                  <a:srgbClr val="0D0D0D"/>
                </a:solidFill>
                <a:latin typeface="Calibri"/>
                <a:cs typeface="Calibri"/>
              </a:rPr>
              <a:t> from </a:t>
            </a:r>
            <a:r>
              <a:rPr lang="it-IT" sz="1500" dirty="0" err="1">
                <a:solidFill>
                  <a:srgbClr val="0D0D0D"/>
                </a:solidFill>
                <a:latin typeface="Calibri"/>
                <a:cs typeface="Calibri"/>
              </a:rPr>
              <a:t>this</a:t>
            </a:r>
            <a:r>
              <a:rPr lang="it-IT" sz="15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1500" dirty="0" err="1">
                <a:solidFill>
                  <a:srgbClr val="0D0D0D"/>
                </a:solidFill>
                <a:latin typeface="Calibri"/>
                <a:cs typeface="Calibri"/>
              </a:rPr>
              <a:t>address</a:t>
            </a:r>
            <a:r>
              <a:rPr lang="it-IT" sz="1500" dirty="0">
                <a:solidFill>
                  <a:srgbClr val="0D0D0D"/>
                </a:solidFill>
                <a:latin typeface="Calibri"/>
                <a:cs typeface="Calibri"/>
              </a:rPr>
              <a:t>: </a:t>
            </a:r>
            <a:r>
              <a:rPr lang="it-IT" sz="1500" dirty="0">
                <a:hlinkClick r:id="rId2" tooltip="mailto:no-reply@learning-agreement.eu"/>
              </a:rPr>
              <a:t>no-reply@learning-agreement.eu</a:t>
            </a:r>
            <a:r>
              <a:rPr lang="it-IT" sz="1500" dirty="0"/>
              <a:t>).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Once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it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is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signed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,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it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will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go to the Responsible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Person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in Parma.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When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it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finalized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you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have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to download the PDF and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send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via E-mail to  incoming@unipr.it</a:t>
            </a:r>
          </a:p>
        </p:txBody>
      </p:sp>
      <p:pic>
        <p:nvPicPr>
          <p:cNvPr id="4" name="Immagine 3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EF89D7A1-B231-4B49-8770-BAE02E59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93" y="3661309"/>
            <a:ext cx="5725614" cy="23816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AAB580-6AC2-4E6A-8DD4-6BCCF70CFE13}"/>
              </a:ext>
            </a:extLst>
          </p:cNvPr>
          <p:cNvSpPr txBox="1"/>
          <p:nvPr/>
        </p:nvSpPr>
        <p:spPr>
          <a:xfrm>
            <a:off x="1834425" y="5270956"/>
            <a:ext cx="1136754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800" dirty="0"/>
              <a:t>UNIVERSITY OF PARIS</a:t>
            </a:r>
          </a:p>
        </p:txBody>
      </p:sp>
    </p:spTree>
    <p:extLst>
      <p:ext uri="{BB962C8B-B14F-4D97-AF65-F5344CB8AC3E}">
        <p14:creationId xmlns:p14="http://schemas.microsoft.com/office/powerpoint/2010/main" val="191376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0ACFF6-C69C-49DC-A083-434710DD2478}"/>
              </a:ext>
            </a:extLst>
          </p:cNvPr>
          <p:cNvSpPr txBox="1"/>
          <p:nvPr/>
        </p:nvSpPr>
        <p:spPr>
          <a:xfrm>
            <a:off x="653198" y="1111518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this </a:t>
            </a:r>
            <a:r>
              <a:rPr lang="en-US" dirty="0">
                <a:hlinkClick r:id="rId3"/>
              </a:rPr>
              <a:t>website</a:t>
            </a:r>
            <a:r>
              <a:rPr lang="en-US" dirty="0"/>
              <a:t> you will find all the information you need to fill in your study plan</a:t>
            </a:r>
            <a:r>
              <a:rPr lang="en-US" sz="1500" dirty="0"/>
              <a:t>.</a:t>
            </a:r>
            <a:endParaRPr lang="it-IT" sz="1500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16977FB-C9E3-430A-9D6C-A5DD029FE839}"/>
              </a:ext>
            </a:extLst>
          </p:cNvPr>
          <p:cNvCxnSpPr>
            <a:cxnSpLocks/>
          </p:cNvCxnSpPr>
          <p:nvPr/>
        </p:nvCxnSpPr>
        <p:spPr>
          <a:xfrm flipH="1" flipV="1">
            <a:off x="820030" y="2804325"/>
            <a:ext cx="94372" cy="311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DD7149F-FAC3-416A-86FB-2B484F81F4C6}"/>
              </a:ext>
            </a:extLst>
          </p:cNvPr>
          <p:cNvCxnSpPr>
            <a:cxnSpLocks/>
          </p:cNvCxnSpPr>
          <p:nvPr/>
        </p:nvCxnSpPr>
        <p:spPr>
          <a:xfrm flipV="1">
            <a:off x="2209800" y="2779332"/>
            <a:ext cx="0" cy="310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D2499CB-94D8-4F6D-8022-FBB02AE0C4A2}"/>
              </a:ext>
            </a:extLst>
          </p:cNvPr>
          <p:cNvCxnSpPr>
            <a:cxnSpLocks/>
          </p:cNvCxnSpPr>
          <p:nvPr/>
        </p:nvCxnSpPr>
        <p:spPr>
          <a:xfrm flipH="1" flipV="1">
            <a:off x="3892857" y="2721992"/>
            <a:ext cx="228598" cy="424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BD9B1E3-71E1-4211-B3E4-B54C4E22BD20}"/>
              </a:ext>
            </a:extLst>
          </p:cNvPr>
          <p:cNvSpPr txBox="1"/>
          <p:nvPr/>
        </p:nvSpPr>
        <p:spPr>
          <a:xfrm>
            <a:off x="1495762" y="1857347"/>
            <a:ext cx="1208580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In </a:t>
            </a:r>
            <a:r>
              <a:rPr lang="it-IT" sz="1000" dirty="0" err="1"/>
              <a:t>column</a:t>
            </a:r>
            <a:r>
              <a:rPr lang="it-IT" sz="1000" dirty="0"/>
              <a:t> </a:t>
            </a:r>
            <a:r>
              <a:rPr lang="it-IT" sz="1000" b="1" dirty="0"/>
              <a:t>G</a:t>
            </a:r>
            <a:r>
              <a:rPr lang="it-IT" sz="1000" dirty="0"/>
              <a:t> </a:t>
            </a:r>
            <a:r>
              <a:rPr lang="it-IT" sz="1000" dirty="0" err="1"/>
              <a:t>you</a:t>
            </a:r>
            <a:r>
              <a:rPr lang="it-IT" sz="1000" dirty="0"/>
              <a:t> </a:t>
            </a:r>
            <a:r>
              <a:rPr lang="it-IT" sz="1000" dirty="0" err="1"/>
              <a:t>will</a:t>
            </a:r>
            <a:r>
              <a:rPr lang="it-IT" sz="1000" dirty="0"/>
              <a:t> </a:t>
            </a:r>
            <a:r>
              <a:rPr lang="it-IT" sz="1000" dirty="0" err="1"/>
              <a:t>find</a:t>
            </a:r>
            <a:r>
              <a:rPr lang="it-IT" sz="1000" dirty="0"/>
              <a:t> the </a:t>
            </a:r>
            <a:r>
              <a:rPr lang="it-IT" sz="1000" b="1" dirty="0"/>
              <a:t>Component </a:t>
            </a:r>
            <a:r>
              <a:rPr lang="it-IT" sz="1000" b="1" dirty="0" err="1"/>
              <a:t>title</a:t>
            </a:r>
            <a:r>
              <a:rPr lang="it-IT" sz="1000" b="1" dirty="0"/>
              <a:t> </a:t>
            </a:r>
            <a:r>
              <a:rPr lang="it-IT" sz="1000" dirty="0" err="1"/>
              <a:t>at</a:t>
            </a:r>
            <a:r>
              <a:rPr lang="it-IT" sz="1000" dirty="0"/>
              <a:t> the </a:t>
            </a:r>
            <a:r>
              <a:rPr lang="it-IT" sz="1000" dirty="0" err="1"/>
              <a:t>Receiving</a:t>
            </a:r>
            <a:r>
              <a:rPr lang="it-IT" sz="1000" dirty="0"/>
              <a:t> Institution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A91D203-FC30-4645-8D92-1C56BAC5E2D5}"/>
              </a:ext>
            </a:extLst>
          </p:cNvPr>
          <p:cNvSpPr txBox="1"/>
          <p:nvPr/>
        </p:nvSpPr>
        <p:spPr>
          <a:xfrm>
            <a:off x="184019" y="1833127"/>
            <a:ext cx="908890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In </a:t>
            </a:r>
            <a:r>
              <a:rPr lang="it-IT" sz="1000" dirty="0" err="1"/>
              <a:t>column</a:t>
            </a:r>
            <a:r>
              <a:rPr lang="it-IT" sz="1000" dirty="0"/>
              <a:t> </a:t>
            </a:r>
            <a:r>
              <a:rPr lang="it-IT" sz="1000" b="1" dirty="0"/>
              <a:t>F </a:t>
            </a:r>
            <a:r>
              <a:rPr lang="it-IT" sz="1000" dirty="0" err="1"/>
              <a:t>you</a:t>
            </a:r>
            <a:r>
              <a:rPr lang="it-IT" sz="1000" dirty="0"/>
              <a:t> </a:t>
            </a:r>
            <a:r>
              <a:rPr lang="it-IT" sz="1000" dirty="0" err="1"/>
              <a:t>will</a:t>
            </a:r>
            <a:r>
              <a:rPr lang="it-IT" sz="1000" dirty="0"/>
              <a:t> </a:t>
            </a:r>
            <a:r>
              <a:rPr lang="it-IT" sz="1000" dirty="0" err="1"/>
              <a:t>find</a:t>
            </a:r>
            <a:r>
              <a:rPr lang="it-IT" sz="1000" dirty="0"/>
              <a:t> the </a:t>
            </a:r>
            <a:r>
              <a:rPr lang="it-IT" sz="1000" b="1" dirty="0"/>
              <a:t>Component Code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5DA06A5-AB7E-4A35-8752-F1F75E81B1DE}"/>
              </a:ext>
            </a:extLst>
          </p:cNvPr>
          <p:cNvSpPr txBox="1"/>
          <p:nvPr/>
        </p:nvSpPr>
        <p:spPr>
          <a:xfrm>
            <a:off x="3029133" y="2098019"/>
            <a:ext cx="962749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In </a:t>
            </a:r>
            <a:r>
              <a:rPr lang="it-IT" sz="1000" dirty="0" err="1"/>
              <a:t>column</a:t>
            </a:r>
            <a:r>
              <a:rPr lang="it-IT" sz="1000" dirty="0"/>
              <a:t> </a:t>
            </a:r>
            <a:r>
              <a:rPr lang="it-IT" sz="1000" b="1" dirty="0"/>
              <a:t>N </a:t>
            </a:r>
            <a:r>
              <a:rPr lang="it-IT" sz="1000" dirty="0" err="1"/>
              <a:t>you</a:t>
            </a:r>
            <a:r>
              <a:rPr lang="it-IT" sz="1000" dirty="0"/>
              <a:t> </a:t>
            </a:r>
            <a:r>
              <a:rPr lang="it-IT" sz="1000" dirty="0" err="1"/>
              <a:t>will</a:t>
            </a:r>
            <a:r>
              <a:rPr lang="it-IT" sz="1000" dirty="0"/>
              <a:t> </a:t>
            </a:r>
            <a:r>
              <a:rPr lang="it-IT" sz="1000" dirty="0" err="1"/>
              <a:t>find</a:t>
            </a:r>
            <a:r>
              <a:rPr lang="it-IT" sz="1000" dirty="0"/>
              <a:t> the </a:t>
            </a:r>
            <a:r>
              <a:rPr lang="it-IT" sz="1000" b="1" dirty="0" err="1"/>
              <a:t>semester</a:t>
            </a:r>
            <a:endParaRPr lang="it-IT" sz="1000" b="1" dirty="0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64810B1A-7DDC-4E10-8E5D-A51C46C7D2B5}"/>
              </a:ext>
            </a:extLst>
          </p:cNvPr>
          <p:cNvSpPr txBox="1">
            <a:spLocks/>
          </p:cNvSpPr>
          <p:nvPr/>
        </p:nvSpPr>
        <p:spPr>
          <a:xfrm>
            <a:off x="314910" y="625137"/>
            <a:ext cx="668537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353060" algn="l">
              <a:spcBef>
                <a:spcPts val="95"/>
              </a:spcBef>
            </a:pPr>
            <a:r>
              <a:rPr lang="it-IT" sz="2800" kern="0" spc="-10" dirty="0">
                <a:solidFill>
                  <a:srgbClr val="006FC0"/>
                </a:solidFill>
              </a:rPr>
              <a:t>For Medicine Department </a:t>
            </a:r>
            <a:r>
              <a:rPr lang="it-IT" sz="2800" kern="0" spc="-10" dirty="0" err="1">
                <a:solidFill>
                  <a:srgbClr val="006FC0"/>
                </a:solidFill>
              </a:rPr>
              <a:t>students</a:t>
            </a:r>
            <a:r>
              <a:rPr lang="it-IT" sz="2800" kern="0" spc="-10" dirty="0">
                <a:solidFill>
                  <a:srgbClr val="006FC0"/>
                </a:solidFill>
              </a:rPr>
              <a:t>:</a:t>
            </a:r>
            <a:endParaRPr lang="it-IT"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683EA14-8DBF-449D-AFF8-096C85676485}"/>
              </a:ext>
            </a:extLst>
          </p:cNvPr>
          <p:cNvSpPr txBox="1"/>
          <p:nvPr/>
        </p:nvSpPr>
        <p:spPr>
          <a:xfrm>
            <a:off x="4389643" y="2098019"/>
            <a:ext cx="1087238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In </a:t>
            </a:r>
            <a:r>
              <a:rPr lang="it-IT" sz="1000" dirty="0" err="1"/>
              <a:t>column</a:t>
            </a:r>
            <a:r>
              <a:rPr lang="it-IT" sz="1000" dirty="0"/>
              <a:t> </a:t>
            </a:r>
            <a:r>
              <a:rPr lang="it-IT" sz="1000" b="1" dirty="0"/>
              <a:t>S</a:t>
            </a:r>
            <a:r>
              <a:rPr lang="it-IT" sz="1000" dirty="0"/>
              <a:t> </a:t>
            </a:r>
            <a:r>
              <a:rPr lang="it-IT" sz="1000" dirty="0" err="1"/>
              <a:t>you</a:t>
            </a:r>
            <a:r>
              <a:rPr lang="it-IT" sz="1000" dirty="0"/>
              <a:t> </a:t>
            </a:r>
            <a:r>
              <a:rPr lang="it-IT" sz="1000" dirty="0" err="1"/>
              <a:t>will</a:t>
            </a:r>
            <a:r>
              <a:rPr lang="it-IT" sz="1000" dirty="0"/>
              <a:t> </a:t>
            </a:r>
            <a:r>
              <a:rPr lang="it-IT" sz="1000" dirty="0" err="1"/>
              <a:t>find</a:t>
            </a:r>
            <a:r>
              <a:rPr lang="it-IT" sz="1000" dirty="0"/>
              <a:t> the </a:t>
            </a:r>
            <a:r>
              <a:rPr lang="it-IT" sz="1000" b="1" dirty="0"/>
              <a:t>code</a:t>
            </a:r>
            <a:r>
              <a:rPr lang="it-IT" sz="1000" dirty="0"/>
              <a:t> of the </a:t>
            </a:r>
            <a:r>
              <a:rPr lang="it-IT" sz="1000" b="1" dirty="0" err="1"/>
              <a:t>module</a:t>
            </a:r>
            <a:endParaRPr lang="it-IT" sz="1000" b="1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24FDAE5-1D8C-488D-9487-8CCA3A9116F8}"/>
              </a:ext>
            </a:extLst>
          </p:cNvPr>
          <p:cNvSpPr txBox="1"/>
          <p:nvPr/>
        </p:nvSpPr>
        <p:spPr>
          <a:xfrm>
            <a:off x="5801672" y="2098019"/>
            <a:ext cx="1084197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In </a:t>
            </a:r>
            <a:r>
              <a:rPr lang="it-IT" sz="1000" dirty="0" err="1"/>
              <a:t>column</a:t>
            </a:r>
            <a:r>
              <a:rPr lang="it-IT" sz="1000" dirty="0"/>
              <a:t> </a:t>
            </a:r>
            <a:r>
              <a:rPr lang="it-IT" sz="1000" b="1" dirty="0"/>
              <a:t>T </a:t>
            </a:r>
            <a:r>
              <a:rPr lang="it-IT" sz="1000" dirty="0" err="1"/>
              <a:t>you</a:t>
            </a:r>
            <a:r>
              <a:rPr lang="it-IT" sz="1000" dirty="0"/>
              <a:t> </a:t>
            </a:r>
            <a:r>
              <a:rPr lang="it-IT" sz="1000" dirty="0" err="1"/>
              <a:t>will</a:t>
            </a:r>
            <a:r>
              <a:rPr lang="it-IT" sz="1000" dirty="0"/>
              <a:t> </a:t>
            </a:r>
            <a:r>
              <a:rPr lang="it-IT" sz="1000" dirty="0" err="1"/>
              <a:t>find</a:t>
            </a:r>
            <a:r>
              <a:rPr lang="it-IT" sz="1000" dirty="0"/>
              <a:t> the </a:t>
            </a:r>
            <a:r>
              <a:rPr lang="it-IT" sz="1000" b="1" dirty="0" err="1"/>
              <a:t>title</a:t>
            </a:r>
            <a:r>
              <a:rPr lang="it-IT" sz="1000" b="1" dirty="0"/>
              <a:t> </a:t>
            </a:r>
            <a:r>
              <a:rPr lang="it-IT" sz="1000" dirty="0"/>
              <a:t>of the </a:t>
            </a:r>
            <a:r>
              <a:rPr lang="it-IT" sz="1000" b="1" dirty="0" err="1"/>
              <a:t>module</a:t>
            </a:r>
            <a:endParaRPr lang="it-IT" sz="1000" b="1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798D1CE-EC72-4F07-AB69-41821182141C}"/>
              </a:ext>
            </a:extLst>
          </p:cNvPr>
          <p:cNvSpPr txBox="1"/>
          <p:nvPr/>
        </p:nvSpPr>
        <p:spPr>
          <a:xfrm>
            <a:off x="7396710" y="2098019"/>
            <a:ext cx="1208580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In </a:t>
            </a:r>
            <a:r>
              <a:rPr lang="it-IT" sz="1000" dirty="0" err="1"/>
              <a:t>column</a:t>
            </a:r>
            <a:r>
              <a:rPr lang="it-IT" sz="1000" dirty="0"/>
              <a:t> </a:t>
            </a:r>
            <a:r>
              <a:rPr lang="it-IT" sz="1000" b="1" dirty="0"/>
              <a:t>V </a:t>
            </a:r>
            <a:r>
              <a:rPr lang="it-IT" sz="1000" dirty="0" err="1"/>
              <a:t>you</a:t>
            </a:r>
            <a:r>
              <a:rPr lang="it-IT" sz="1000" dirty="0"/>
              <a:t> </a:t>
            </a:r>
            <a:r>
              <a:rPr lang="it-IT" sz="1000" dirty="0" err="1"/>
              <a:t>will</a:t>
            </a:r>
            <a:r>
              <a:rPr lang="it-IT" sz="1000" dirty="0"/>
              <a:t> </a:t>
            </a:r>
            <a:r>
              <a:rPr lang="it-IT" sz="1000" dirty="0" err="1"/>
              <a:t>find</a:t>
            </a:r>
            <a:r>
              <a:rPr lang="it-IT" sz="1000" dirty="0"/>
              <a:t> the </a:t>
            </a:r>
            <a:r>
              <a:rPr lang="it-IT" sz="1000" b="1" dirty="0" err="1"/>
              <a:t>amount</a:t>
            </a:r>
            <a:r>
              <a:rPr lang="it-IT" sz="1000" b="1" dirty="0"/>
              <a:t> of CFU/ECTS </a:t>
            </a:r>
            <a:r>
              <a:rPr lang="it-IT" sz="1000" dirty="0"/>
              <a:t>for the Module</a:t>
            </a:r>
            <a:endParaRPr lang="it-IT" sz="1000" b="1" dirty="0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67B2E97A-691F-4151-A300-2AB5157B7127}"/>
              </a:ext>
            </a:extLst>
          </p:cNvPr>
          <p:cNvCxnSpPr>
            <a:cxnSpLocks/>
          </p:cNvCxnSpPr>
          <p:nvPr/>
        </p:nvCxnSpPr>
        <p:spPr>
          <a:xfrm flipV="1">
            <a:off x="6324600" y="2780629"/>
            <a:ext cx="0" cy="350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8B269123-AF5E-4C05-ACA6-8B06F067682F}"/>
              </a:ext>
            </a:extLst>
          </p:cNvPr>
          <p:cNvCxnSpPr>
            <a:cxnSpLocks/>
          </p:cNvCxnSpPr>
          <p:nvPr/>
        </p:nvCxnSpPr>
        <p:spPr>
          <a:xfrm flipH="1" flipV="1">
            <a:off x="5218420" y="2761537"/>
            <a:ext cx="3041" cy="382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1D265EE5-22FA-4A1C-9ED6-B977FFFEA976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8001000" y="2959793"/>
            <a:ext cx="0" cy="215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52A114AB-CAFE-45A3-BC7A-386389EE84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66"/>
          <a:stretch/>
        </p:blipFill>
        <p:spPr>
          <a:xfrm>
            <a:off x="670118" y="3163131"/>
            <a:ext cx="7586160" cy="1260543"/>
          </a:xfrm>
          <a:prstGeom prst="rect">
            <a:avLst/>
          </a:prstGeom>
        </p:spPr>
      </p:pic>
      <p:pic>
        <p:nvPicPr>
          <p:cNvPr id="31" name="Immagine 30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08CBAECA-D62C-4CCF-9936-9A4E372246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10"/>
          <a:stretch/>
        </p:blipFill>
        <p:spPr>
          <a:xfrm>
            <a:off x="666744" y="4431019"/>
            <a:ext cx="7586160" cy="567229"/>
          </a:xfrm>
          <a:prstGeom prst="rect">
            <a:avLst/>
          </a:prstGeom>
        </p:spPr>
      </p:pic>
      <p:sp>
        <p:nvSpPr>
          <p:cNvPr id="42" name="Ovale 41">
            <a:extLst>
              <a:ext uri="{FF2B5EF4-FFF2-40B4-BE49-F238E27FC236}">
                <a16:creationId xmlns:a16="http://schemas.microsoft.com/office/drawing/2014/main" id="{99BBA30D-9BDD-4444-8481-7F860017261D}"/>
              </a:ext>
            </a:extLst>
          </p:cNvPr>
          <p:cNvSpPr/>
          <p:nvPr/>
        </p:nvSpPr>
        <p:spPr>
          <a:xfrm>
            <a:off x="990600" y="3163131"/>
            <a:ext cx="152391" cy="113469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F4254C02-76E0-4181-B3B7-3BDC876BC983}"/>
              </a:ext>
            </a:extLst>
          </p:cNvPr>
          <p:cNvSpPr/>
          <p:nvPr/>
        </p:nvSpPr>
        <p:spPr>
          <a:xfrm>
            <a:off x="2286000" y="3166958"/>
            <a:ext cx="152391" cy="113469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8C2FF2DB-63D1-4FB8-9705-30C3DC6A97BC}"/>
              </a:ext>
            </a:extLst>
          </p:cNvPr>
          <p:cNvSpPr/>
          <p:nvPr/>
        </p:nvSpPr>
        <p:spPr>
          <a:xfrm>
            <a:off x="4389643" y="3163131"/>
            <a:ext cx="152370" cy="113469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7E9D0E0C-4BE9-4B30-8F38-EA0C53841FAC}"/>
              </a:ext>
            </a:extLst>
          </p:cNvPr>
          <p:cNvSpPr/>
          <p:nvPr/>
        </p:nvSpPr>
        <p:spPr>
          <a:xfrm>
            <a:off x="5235535" y="3144039"/>
            <a:ext cx="152370" cy="113469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EB1F3282-DACE-4A4D-B6E1-6C535BEAAF18}"/>
              </a:ext>
            </a:extLst>
          </p:cNvPr>
          <p:cNvSpPr/>
          <p:nvPr/>
        </p:nvSpPr>
        <p:spPr>
          <a:xfrm>
            <a:off x="6066042" y="3163131"/>
            <a:ext cx="152370" cy="113469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C39B858E-B08B-44CD-95D2-08FB7031E4B8}"/>
              </a:ext>
            </a:extLst>
          </p:cNvPr>
          <p:cNvSpPr/>
          <p:nvPr/>
        </p:nvSpPr>
        <p:spPr>
          <a:xfrm>
            <a:off x="7742441" y="3163131"/>
            <a:ext cx="152370" cy="113469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FB5A52B7-84C5-4381-B58D-868607A6DBD8}"/>
              </a:ext>
            </a:extLst>
          </p:cNvPr>
          <p:cNvSpPr txBox="1"/>
          <p:nvPr/>
        </p:nvSpPr>
        <p:spPr>
          <a:xfrm>
            <a:off x="820030" y="5162240"/>
            <a:ext cx="7333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The cells highlighted in green refer to exams that have modules</a:t>
            </a: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it-IT" b="0" i="0" dirty="0" err="1">
                <a:solidFill>
                  <a:srgbClr val="0D0D0D"/>
                </a:solidFill>
                <a:effectLst/>
                <a:latin typeface="Söhne"/>
              </a:rPr>
              <a:t>hence</a:t>
            </a: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latin typeface="Söhne"/>
              </a:rPr>
              <a:t>you</a:t>
            </a: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latin typeface="Söhne"/>
              </a:rPr>
              <a:t>see</a:t>
            </a: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 the Component Title </a:t>
            </a:r>
            <a:r>
              <a:rPr lang="it-IT" b="0" i="0" dirty="0" err="1">
                <a:solidFill>
                  <a:srgbClr val="0D0D0D"/>
                </a:solidFill>
                <a:effectLst/>
                <a:latin typeface="Söhne"/>
              </a:rPr>
              <a:t>repeated</a:t>
            </a: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 for </a:t>
            </a:r>
            <a:r>
              <a:rPr lang="it-IT" b="0" i="0" dirty="0" err="1">
                <a:solidFill>
                  <a:srgbClr val="0D0D0D"/>
                </a:solidFill>
                <a:effectLst/>
                <a:latin typeface="Söhne"/>
              </a:rPr>
              <a:t>each</a:t>
            </a: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 Module. The credits </a:t>
            </a:r>
            <a:r>
              <a:rPr lang="it-IT" b="0" i="0" dirty="0" err="1">
                <a:solidFill>
                  <a:srgbClr val="0D0D0D"/>
                </a:solidFill>
                <a:effectLst/>
                <a:latin typeface="Söhne"/>
              </a:rPr>
              <a:t>indicated</a:t>
            </a: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 are for the </a:t>
            </a:r>
            <a:r>
              <a:rPr lang="it-IT" b="0" i="0" dirty="0" err="1">
                <a:solidFill>
                  <a:srgbClr val="0D0D0D"/>
                </a:solidFill>
                <a:effectLst/>
                <a:latin typeface="Söhne"/>
              </a:rPr>
              <a:t>whole</a:t>
            </a:r>
            <a:r>
              <a:rPr lang="it-IT" dirty="0">
                <a:solidFill>
                  <a:srgbClr val="0D0D0D"/>
                </a:solidFill>
                <a:latin typeface="Söhne"/>
              </a:rPr>
              <a:t> </a:t>
            </a:r>
            <a:r>
              <a:rPr lang="it-IT" dirty="0" err="1">
                <a:solidFill>
                  <a:srgbClr val="0D0D0D"/>
                </a:solidFill>
                <a:latin typeface="Söhne"/>
              </a:rPr>
              <a:t>subject</a:t>
            </a:r>
            <a:r>
              <a:rPr lang="it-IT" dirty="0">
                <a:solidFill>
                  <a:srgbClr val="0D0D0D"/>
                </a:solidFill>
                <a:latin typeface="Söhne"/>
              </a:rPr>
              <a:t>.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50626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2EC99981-795D-47BB-87CA-0747D01B8604}"/>
              </a:ext>
            </a:extLst>
          </p:cNvPr>
          <p:cNvSpPr txBox="1">
            <a:spLocks/>
          </p:cNvSpPr>
          <p:nvPr/>
        </p:nvSpPr>
        <p:spPr>
          <a:xfrm>
            <a:off x="401224" y="801139"/>
            <a:ext cx="668537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353060" algn="l">
              <a:spcBef>
                <a:spcPts val="95"/>
              </a:spcBef>
            </a:pPr>
            <a:r>
              <a:rPr lang="it-IT" sz="2800" kern="0" spc="-10" dirty="0">
                <a:solidFill>
                  <a:srgbClr val="006FC0"/>
                </a:solidFill>
              </a:rPr>
              <a:t>For Medicine Department </a:t>
            </a:r>
            <a:r>
              <a:rPr lang="it-IT" sz="2800" kern="0" spc="-10" dirty="0" err="1">
                <a:solidFill>
                  <a:srgbClr val="006FC0"/>
                </a:solidFill>
              </a:rPr>
              <a:t>students</a:t>
            </a:r>
            <a:r>
              <a:rPr lang="it-IT" sz="2800" kern="0" spc="-10" dirty="0">
                <a:solidFill>
                  <a:srgbClr val="006FC0"/>
                </a:solidFill>
              </a:rPr>
              <a:t>:</a:t>
            </a:r>
            <a:endParaRPr lang="it-IT"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CA7D0F7-C3D7-42E6-B003-A81E2EA2D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92" y="2212059"/>
            <a:ext cx="7734216" cy="2433881"/>
          </a:xfrm>
          <a:prstGeom prst="rect">
            <a:avLst/>
          </a:prstGeom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CA4F15AC-B2C6-4FFD-B094-2A29418DA138}"/>
              </a:ext>
            </a:extLst>
          </p:cNvPr>
          <p:cNvCxnSpPr/>
          <p:nvPr/>
        </p:nvCxnSpPr>
        <p:spPr>
          <a:xfrm flipV="1">
            <a:off x="1834425" y="20574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952C565C-65C2-49FE-A6B2-EBF6B94D458A}"/>
              </a:ext>
            </a:extLst>
          </p:cNvPr>
          <p:cNvCxnSpPr>
            <a:cxnSpLocks/>
          </p:cNvCxnSpPr>
          <p:nvPr/>
        </p:nvCxnSpPr>
        <p:spPr>
          <a:xfrm>
            <a:off x="3429000" y="4645940"/>
            <a:ext cx="0" cy="307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7311A2E-5A2B-49B1-9978-A84CCBCD34A3}"/>
              </a:ext>
            </a:extLst>
          </p:cNvPr>
          <p:cNvCxnSpPr/>
          <p:nvPr/>
        </p:nvCxnSpPr>
        <p:spPr>
          <a:xfrm>
            <a:off x="7239000" y="4645940"/>
            <a:ext cx="0" cy="383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BB27DF-E261-44F4-AD45-7FC86142B04E}"/>
              </a:ext>
            </a:extLst>
          </p:cNvPr>
          <p:cNvSpPr txBox="1"/>
          <p:nvPr/>
        </p:nvSpPr>
        <p:spPr>
          <a:xfrm>
            <a:off x="914400" y="156432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 err="1"/>
              <a:t>You</a:t>
            </a:r>
            <a:r>
              <a:rPr lang="it-IT" sz="1200" dirty="0"/>
              <a:t> </a:t>
            </a:r>
            <a:r>
              <a:rPr lang="it-IT" sz="1200" dirty="0" err="1"/>
              <a:t>will</a:t>
            </a:r>
            <a:r>
              <a:rPr lang="it-IT" sz="1200" dirty="0"/>
              <a:t> </a:t>
            </a:r>
            <a:r>
              <a:rPr lang="it-IT" sz="1200" dirty="0" err="1"/>
              <a:t>find</a:t>
            </a:r>
            <a:r>
              <a:rPr lang="it-IT" sz="1200" dirty="0"/>
              <a:t> the </a:t>
            </a:r>
            <a:r>
              <a:rPr lang="it-IT" sz="1200" b="1" dirty="0"/>
              <a:t>Component Code </a:t>
            </a:r>
            <a:r>
              <a:rPr lang="it-IT" sz="1200" dirty="0"/>
              <a:t>in </a:t>
            </a:r>
            <a:r>
              <a:rPr lang="it-IT" sz="1200" b="1" dirty="0" err="1"/>
              <a:t>column</a:t>
            </a:r>
            <a:r>
              <a:rPr lang="it-IT" sz="1200" b="1" dirty="0"/>
              <a:t> F</a:t>
            </a:r>
            <a:r>
              <a:rPr lang="it-IT" sz="1200" dirty="0"/>
              <a:t> and </a:t>
            </a:r>
            <a:r>
              <a:rPr lang="it-IT" sz="1200" dirty="0" err="1"/>
              <a:t>it</a:t>
            </a:r>
            <a:r>
              <a:rPr lang="it-IT" sz="1200" dirty="0"/>
              <a:t> </a:t>
            </a:r>
            <a:r>
              <a:rPr lang="it-IT" sz="1200" dirty="0" err="1"/>
              <a:t>refers</a:t>
            </a:r>
            <a:r>
              <a:rPr lang="it-IT" sz="1200" dirty="0"/>
              <a:t> to the </a:t>
            </a:r>
            <a:r>
              <a:rPr lang="it-IT" sz="1200" dirty="0" err="1"/>
              <a:t>Exam</a:t>
            </a:r>
            <a:endParaRPr lang="it-IT" sz="1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93A490-D452-4644-A058-2D3FDCC9769F}"/>
              </a:ext>
            </a:extLst>
          </p:cNvPr>
          <p:cNvSpPr txBox="1"/>
          <p:nvPr/>
        </p:nvSpPr>
        <p:spPr>
          <a:xfrm>
            <a:off x="609600" y="4929433"/>
            <a:ext cx="4000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Indicate the </a:t>
            </a:r>
            <a:r>
              <a:rPr lang="it-IT" sz="1200" b="1" dirty="0"/>
              <a:t>Component Title of the </a:t>
            </a:r>
            <a:r>
              <a:rPr lang="it-IT" sz="1200" b="1" dirty="0" err="1"/>
              <a:t>Exam</a:t>
            </a:r>
            <a:r>
              <a:rPr lang="it-IT" sz="1200" b="1" dirty="0"/>
              <a:t> </a:t>
            </a:r>
            <a:r>
              <a:rPr lang="it-IT" sz="1200" dirty="0"/>
              <a:t>(</a:t>
            </a:r>
            <a:r>
              <a:rPr lang="it-IT" sz="1200" b="1" dirty="0" err="1"/>
              <a:t>column</a:t>
            </a:r>
            <a:r>
              <a:rPr lang="it-IT" sz="1200" b="1" dirty="0"/>
              <a:t> G</a:t>
            </a:r>
            <a:r>
              <a:rPr lang="it-IT" sz="1200" dirty="0"/>
              <a:t>), </a:t>
            </a:r>
            <a:r>
              <a:rPr lang="it-IT" sz="1200" dirty="0" err="1"/>
              <a:t>then</a:t>
            </a:r>
            <a:r>
              <a:rPr lang="it-IT" sz="1200" dirty="0"/>
              <a:t> </a:t>
            </a:r>
            <a:r>
              <a:rPr lang="it-IT" sz="1200" dirty="0" err="1"/>
              <a:t>if</a:t>
            </a:r>
            <a:r>
              <a:rPr lang="it-IT" sz="1200" dirty="0"/>
              <a:t> </a:t>
            </a:r>
            <a:r>
              <a:rPr lang="it-IT" sz="1200" dirty="0" err="1"/>
              <a:t>you</a:t>
            </a:r>
            <a:r>
              <a:rPr lang="it-IT" sz="1200" dirty="0"/>
              <a:t> are </a:t>
            </a:r>
            <a:r>
              <a:rPr lang="it-IT" sz="1200" dirty="0" err="1"/>
              <a:t>not</a:t>
            </a:r>
            <a:r>
              <a:rPr lang="it-IT" sz="1200" dirty="0"/>
              <a:t> </a:t>
            </a:r>
            <a:r>
              <a:rPr lang="it-IT" sz="1200" dirty="0" err="1"/>
              <a:t>going</a:t>
            </a:r>
            <a:r>
              <a:rPr lang="it-IT" sz="1200" dirty="0"/>
              <a:t> to take </a:t>
            </a:r>
            <a:r>
              <a:rPr lang="it-IT" sz="1200" dirty="0" err="1"/>
              <a:t>all</a:t>
            </a:r>
            <a:r>
              <a:rPr lang="it-IT" sz="1200" dirty="0"/>
              <a:t> the </a:t>
            </a:r>
            <a:r>
              <a:rPr lang="it-IT" sz="1200" dirty="0" err="1"/>
              <a:t>modules</a:t>
            </a:r>
            <a:r>
              <a:rPr lang="it-IT" sz="1200" dirty="0"/>
              <a:t>, </a:t>
            </a:r>
            <a:r>
              <a:rPr lang="it-IT" sz="1200" dirty="0" err="1"/>
              <a:t>you</a:t>
            </a:r>
            <a:r>
              <a:rPr lang="it-IT" sz="1200" dirty="0"/>
              <a:t> </a:t>
            </a:r>
            <a:r>
              <a:rPr lang="it-IT" sz="1200" dirty="0" err="1"/>
              <a:t>have</a:t>
            </a:r>
            <a:r>
              <a:rPr lang="it-IT" sz="1200" dirty="0"/>
              <a:t> to </a:t>
            </a:r>
            <a:r>
              <a:rPr lang="it-IT" sz="1200" dirty="0" err="1"/>
              <a:t>specify</a:t>
            </a:r>
            <a:r>
              <a:rPr lang="it-IT" sz="1200" dirty="0"/>
              <a:t> </a:t>
            </a:r>
            <a:r>
              <a:rPr lang="it-IT" sz="1200" dirty="0" err="1"/>
              <a:t>each</a:t>
            </a:r>
            <a:r>
              <a:rPr lang="it-IT" sz="1200" dirty="0"/>
              <a:t> </a:t>
            </a:r>
            <a:r>
              <a:rPr lang="it-IT" sz="1200" b="1" dirty="0" err="1"/>
              <a:t>module</a:t>
            </a:r>
            <a:r>
              <a:rPr lang="it-IT" sz="1200" b="1" dirty="0"/>
              <a:t> Code </a:t>
            </a:r>
            <a:r>
              <a:rPr lang="it-IT" sz="1200" dirty="0"/>
              <a:t>(</a:t>
            </a:r>
            <a:r>
              <a:rPr lang="it-IT" sz="1200" b="1" dirty="0" err="1"/>
              <a:t>Column</a:t>
            </a:r>
            <a:r>
              <a:rPr lang="it-IT" sz="1200" b="1" dirty="0"/>
              <a:t> S</a:t>
            </a:r>
            <a:r>
              <a:rPr lang="it-IT" sz="1200" dirty="0"/>
              <a:t>) and </a:t>
            </a:r>
            <a:r>
              <a:rPr lang="it-IT" sz="1200" b="1" dirty="0"/>
              <a:t>Module </a:t>
            </a:r>
            <a:r>
              <a:rPr lang="it-IT" sz="1200" b="1" dirty="0" err="1"/>
              <a:t>title</a:t>
            </a:r>
            <a:r>
              <a:rPr lang="it-IT" sz="1200" b="1" dirty="0"/>
              <a:t> </a:t>
            </a:r>
            <a:r>
              <a:rPr lang="it-IT" sz="1200" dirty="0"/>
              <a:t>(</a:t>
            </a:r>
            <a:r>
              <a:rPr lang="it-IT" sz="1200" b="1" dirty="0" err="1"/>
              <a:t>column</a:t>
            </a:r>
            <a:r>
              <a:rPr lang="it-IT" sz="1200" b="1" dirty="0"/>
              <a:t> T</a:t>
            </a:r>
            <a:r>
              <a:rPr lang="it-IT" sz="1200" dirty="0"/>
              <a:t>) for </a:t>
            </a:r>
            <a:r>
              <a:rPr lang="it-IT" sz="1200" dirty="0" err="1"/>
              <a:t>all</a:t>
            </a:r>
            <a:r>
              <a:rPr lang="it-IT" sz="1200" dirty="0"/>
              <a:t> the </a:t>
            </a:r>
            <a:r>
              <a:rPr lang="it-IT" sz="1200" dirty="0" err="1"/>
              <a:t>modules</a:t>
            </a:r>
            <a:r>
              <a:rPr lang="it-IT" sz="1200" dirty="0"/>
              <a:t> </a:t>
            </a:r>
            <a:r>
              <a:rPr lang="it-IT" sz="1200" dirty="0" err="1"/>
              <a:t>you</a:t>
            </a:r>
            <a:r>
              <a:rPr lang="it-IT" sz="1200" dirty="0"/>
              <a:t> </a:t>
            </a:r>
            <a:r>
              <a:rPr lang="it-IT" sz="1200" dirty="0" err="1"/>
              <a:t>going</a:t>
            </a:r>
            <a:r>
              <a:rPr lang="it-IT" sz="1200" dirty="0"/>
              <a:t> to take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B9AE54F-45B4-42B4-AF1A-EE80A0B42FF0}"/>
              </a:ext>
            </a:extLst>
          </p:cNvPr>
          <p:cNvSpPr txBox="1"/>
          <p:nvPr/>
        </p:nvSpPr>
        <p:spPr>
          <a:xfrm>
            <a:off x="5943607" y="5041198"/>
            <a:ext cx="2590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Here </a:t>
            </a:r>
            <a:r>
              <a:rPr lang="it-IT" sz="1200" dirty="0" err="1"/>
              <a:t>you</a:t>
            </a:r>
            <a:r>
              <a:rPr lang="it-IT" sz="1200" dirty="0"/>
              <a:t> </a:t>
            </a:r>
            <a:r>
              <a:rPr lang="it-IT" sz="1200" dirty="0" err="1"/>
              <a:t>have</a:t>
            </a:r>
            <a:r>
              <a:rPr lang="it-IT" sz="1200" dirty="0"/>
              <a:t> to </a:t>
            </a:r>
            <a:r>
              <a:rPr lang="it-IT" sz="1200" dirty="0" err="1"/>
              <a:t>write</a:t>
            </a:r>
            <a:r>
              <a:rPr lang="it-IT" sz="1200" dirty="0"/>
              <a:t> the </a:t>
            </a:r>
            <a:r>
              <a:rPr lang="it-IT" sz="1200" dirty="0" err="1"/>
              <a:t>total</a:t>
            </a:r>
            <a:r>
              <a:rPr lang="it-IT" sz="1200" dirty="0"/>
              <a:t> </a:t>
            </a:r>
            <a:r>
              <a:rPr lang="it-IT" sz="1200" b="1" dirty="0" err="1"/>
              <a:t>amount</a:t>
            </a:r>
            <a:r>
              <a:rPr lang="it-IT" sz="1200" b="1" dirty="0"/>
              <a:t> of ECTS </a:t>
            </a:r>
            <a:r>
              <a:rPr lang="it-IT" sz="1200" dirty="0"/>
              <a:t>(</a:t>
            </a:r>
            <a:r>
              <a:rPr lang="it-IT" sz="1200" b="1" dirty="0" err="1"/>
              <a:t>column</a:t>
            </a:r>
            <a:r>
              <a:rPr lang="it-IT" sz="1200" b="1" dirty="0"/>
              <a:t> V</a:t>
            </a:r>
            <a:r>
              <a:rPr lang="it-IT" sz="1200" dirty="0"/>
              <a:t>). </a:t>
            </a:r>
          </a:p>
          <a:p>
            <a:pPr algn="just"/>
            <a:r>
              <a:rPr lang="it-IT" sz="1200" dirty="0" err="1"/>
              <a:t>If</a:t>
            </a:r>
            <a:r>
              <a:rPr lang="it-IT" sz="1200" dirty="0"/>
              <a:t> </a:t>
            </a:r>
            <a:r>
              <a:rPr lang="it-IT" sz="1200" dirty="0" err="1"/>
              <a:t>you</a:t>
            </a:r>
            <a:r>
              <a:rPr lang="it-IT" sz="1200" dirty="0"/>
              <a:t> are </a:t>
            </a:r>
            <a:r>
              <a:rPr lang="it-IT" sz="1200" dirty="0" err="1"/>
              <a:t>going</a:t>
            </a:r>
            <a:r>
              <a:rPr lang="it-IT" sz="1200" dirty="0"/>
              <a:t> to take </a:t>
            </a:r>
            <a:r>
              <a:rPr lang="it-IT" sz="1200" dirty="0" err="1"/>
              <a:t>few</a:t>
            </a:r>
            <a:r>
              <a:rPr lang="it-IT" sz="1200" dirty="0"/>
              <a:t> </a:t>
            </a:r>
            <a:r>
              <a:rPr lang="it-IT" sz="1200" dirty="0" err="1"/>
              <a:t>modules</a:t>
            </a:r>
            <a:r>
              <a:rPr lang="it-IT" sz="1200" dirty="0"/>
              <a:t> </a:t>
            </a:r>
            <a:r>
              <a:rPr lang="it-IT" sz="1200" dirty="0" err="1"/>
              <a:t>instead</a:t>
            </a:r>
            <a:r>
              <a:rPr lang="it-IT" sz="1200" dirty="0"/>
              <a:t> of the full </a:t>
            </a:r>
            <a:r>
              <a:rPr lang="it-IT" sz="1200" dirty="0" err="1"/>
              <a:t>exams</a:t>
            </a:r>
            <a:r>
              <a:rPr lang="it-IT" sz="1200" dirty="0"/>
              <a:t>, </a:t>
            </a:r>
            <a:r>
              <a:rPr lang="it-IT" sz="1200" dirty="0" err="1"/>
              <a:t>you</a:t>
            </a:r>
            <a:r>
              <a:rPr lang="it-IT" sz="1200" dirty="0"/>
              <a:t> </a:t>
            </a:r>
            <a:r>
              <a:rPr lang="it-IT" sz="1200" dirty="0" err="1"/>
              <a:t>have</a:t>
            </a:r>
            <a:r>
              <a:rPr lang="it-IT" sz="1200" dirty="0"/>
              <a:t> to indicate the </a:t>
            </a:r>
            <a:r>
              <a:rPr lang="it-IT" sz="1200" dirty="0" err="1"/>
              <a:t>total</a:t>
            </a:r>
            <a:r>
              <a:rPr lang="it-IT" sz="1200" dirty="0"/>
              <a:t> </a:t>
            </a:r>
            <a:r>
              <a:rPr lang="it-IT" sz="1200" dirty="0" err="1"/>
              <a:t>amount</a:t>
            </a:r>
            <a:r>
              <a:rPr lang="it-IT" sz="1200" dirty="0"/>
              <a:t> of </a:t>
            </a:r>
            <a:r>
              <a:rPr lang="it-IT" sz="1200" dirty="0" err="1"/>
              <a:t>ects</a:t>
            </a:r>
            <a:r>
              <a:rPr lang="it-IT" sz="1200" dirty="0"/>
              <a:t>/cfu. </a:t>
            </a:r>
          </a:p>
        </p:txBody>
      </p:sp>
    </p:spTree>
    <p:extLst>
      <p:ext uri="{BB962C8B-B14F-4D97-AF65-F5344CB8AC3E}">
        <p14:creationId xmlns:p14="http://schemas.microsoft.com/office/powerpoint/2010/main" val="73169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2EC99981-795D-47BB-87CA-0747D01B8604}"/>
              </a:ext>
            </a:extLst>
          </p:cNvPr>
          <p:cNvSpPr txBox="1">
            <a:spLocks/>
          </p:cNvSpPr>
          <p:nvPr/>
        </p:nvSpPr>
        <p:spPr>
          <a:xfrm>
            <a:off x="401224" y="801139"/>
            <a:ext cx="668537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353060" algn="l">
              <a:spcBef>
                <a:spcPts val="95"/>
              </a:spcBef>
            </a:pPr>
            <a:r>
              <a:rPr lang="it-IT" sz="2800" kern="0" spc="-10" dirty="0">
                <a:solidFill>
                  <a:srgbClr val="006FC0"/>
                </a:solidFill>
              </a:rPr>
              <a:t>An </a:t>
            </a:r>
            <a:r>
              <a:rPr lang="it-IT" sz="2800" kern="0" spc="-10" dirty="0" err="1">
                <a:solidFill>
                  <a:srgbClr val="006FC0"/>
                </a:solidFill>
              </a:rPr>
              <a:t>example</a:t>
            </a:r>
            <a:r>
              <a:rPr lang="it-IT" sz="2800" kern="0" spc="-10" dirty="0">
                <a:solidFill>
                  <a:srgbClr val="006FC0"/>
                </a:solidFill>
              </a:rPr>
              <a:t>:</a:t>
            </a:r>
            <a:endParaRPr lang="it-IT"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6" name="Immagine 5" descr="Immagine che contiene testo, schermata, Parallelo, Carattere&#10;&#10;Descrizione generata automaticamente">
            <a:extLst>
              <a:ext uri="{FF2B5EF4-FFF2-40B4-BE49-F238E27FC236}">
                <a16:creationId xmlns:a16="http://schemas.microsoft.com/office/drawing/2014/main" id="{0EF6C47E-4146-415A-AD3C-0EF853F39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64" y="533400"/>
            <a:ext cx="4384763" cy="5361283"/>
          </a:xfrm>
          <a:prstGeom prst="rect">
            <a:avLst/>
          </a:prstGeom>
        </p:spPr>
      </p:pic>
      <p:pic>
        <p:nvPicPr>
          <p:cNvPr id="8" name="Immagine 7" descr="Immagine che contiene testo, schermata, ricevuta, Parallelo&#10;&#10;Descrizione generata automaticamente">
            <a:extLst>
              <a:ext uri="{FF2B5EF4-FFF2-40B4-BE49-F238E27FC236}">
                <a16:creationId xmlns:a16="http://schemas.microsoft.com/office/drawing/2014/main" id="{03BB19D9-F15E-4A08-AA8D-5C46C0AEE6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9"/>
          <a:stretch/>
        </p:blipFill>
        <p:spPr>
          <a:xfrm>
            <a:off x="228600" y="1465670"/>
            <a:ext cx="4035435" cy="39266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275BB8-2DF2-4348-A17C-831D83899237}"/>
              </a:ext>
            </a:extLst>
          </p:cNvPr>
          <p:cNvSpPr txBox="1"/>
          <p:nvPr/>
        </p:nvSpPr>
        <p:spPr>
          <a:xfrm>
            <a:off x="838200" y="3573087"/>
            <a:ext cx="465961" cy="2369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CF30DE1-BAF5-4DCE-B21B-F65D1A2DE635}"/>
              </a:ext>
            </a:extLst>
          </p:cNvPr>
          <p:cNvSpPr txBox="1"/>
          <p:nvPr/>
        </p:nvSpPr>
        <p:spPr>
          <a:xfrm>
            <a:off x="2918610" y="3586758"/>
            <a:ext cx="226100" cy="2369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0F49B2-2CB1-4D4E-BF7A-B5FF683DA22A}"/>
              </a:ext>
            </a:extLst>
          </p:cNvPr>
          <p:cNvSpPr txBox="1"/>
          <p:nvPr/>
        </p:nvSpPr>
        <p:spPr>
          <a:xfrm>
            <a:off x="3317315" y="3508598"/>
            <a:ext cx="705456" cy="2746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0E94FD2-7329-475A-B315-DF482918761C}"/>
              </a:ext>
            </a:extLst>
          </p:cNvPr>
          <p:cNvSpPr txBox="1"/>
          <p:nvPr/>
        </p:nvSpPr>
        <p:spPr>
          <a:xfrm>
            <a:off x="2488516" y="3588544"/>
            <a:ext cx="226100" cy="2369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7B8CBE5-16EF-4522-ACBE-B773DC1F9FAF}"/>
              </a:ext>
            </a:extLst>
          </p:cNvPr>
          <p:cNvSpPr txBox="1"/>
          <p:nvPr/>
        </p:nvSpPr>
        <p:spPr>
          <a:xfrm>
            <a:off x="1938250" y="3571409"/>
            <a:ext cx="346271" cy="2369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9BC1F0E-D93D-4B79-B89C-DF5E709ED33B}"/>
              </a:ext>
            </a:extLst>
          </p:cNvPr>
          <p:cNvSpPr txBox="1"/>
          <p:nvPr/>
        </p:nvSpPr>
        <p:spPr>
          <a:xfrm>
            <a:off x="1416584" y="3546287"/>
            <a:ext cx="346271" cy="2369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641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2EC99981-795D-47BB-87CA-0747D01B8604}"/>
              </a:ext>
            </a:extLst>
          </p:cNvPr>
          <p:cNvSpPr txBox="1">
            <a:spLocks/>
          </p:cNvSpPr>
          <p:nvPr/>
        </p:nvSpPr>
        <p:spPr>
          <a:xfrm>
            <a:off x="401224" y="801139"/>
            <a:ext cx="668537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353060" algn="l">
              <a:spcBef>
                <a:spcPts val="95"/>
              </a:spcBef>
            </a:pPr>
            <a:r>
              <a:rPr lang="it-IT" sz="2800" kern="0" spc="-10" dirty="0">
                <a:solidFill>
                  <a:srgbClr val="006FC0"/>
                </a:solidFill>
              </a:rPr>
              <a:t>An </a:t>
            </a:r>
            <a:r>
              <a:rPr lang="it-IT" sz="2800" kern="0" spc="-10" dirty="0" err="1">
                <a:solidFill>
                  <a:srgbClr val="006FC0"/>
                </a:solidFill>
              </a:rPr>
              <a:t>example</a:t>
            </a:r>
            <a:r>
              <a:rPr lang="it-IT" sz="2800" kern="0" spc="-10" dirty="0">
                <a:solidFill>
                  <a:srgbClr val="006FC0"/>
                </a:solidFill>
              </a:rPr>
              <a:t>:</a:t>
            </a:r>
            <a:endParaRPr lang="it-IT"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4" name="Immagine 3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61833706-C5C3-4191-B764-AC08F8C9C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5063870" cy="442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9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845" y="457200"/>
            <a:ext cx="8068309" cy="53469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100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 err="1">
                <a:solidFill>
                  <a:srgbClr val="006FC0"/>
                </a:solidFill>
                <a:latin typeface="Calibri"/>
                <a:cs typeface="Calibri"/>
              </a:rPr>
              <a:t>summarise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Calibri"/>
              <a:cs typeface="Calibri"/>
            </a:endParaRPr>
          </a:p>
          <a:p>
            <a:pPr marL="263525" marR="720725" indent="-251460" algn="just">
              <a:lnSpc>
                <a:spcPts val="2380"/>
              </a:lnSpc>
              <a:spcBef>
                <a:spcPts val="5"/>
              </a:spcBef>
              <a:buFont typeface="Arial MT"/>
              <a:buChar char="•"/>
              <a:tabLst>
                <a:tab pos="263525" algn="l"/>
                <a:tab pos="264160" algn="l"/>
              </a:tabLst>
            </a:pP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lang="it-IT" sz="2000" spc="10" dirty="0">
                <a:latin typeface="Calibri"/>
                <a:cs typeface="Calibri"/>
              </a:rPr>
              <a:t>OLA </a:t>
            </a:r>
            <a:r>
              <a:rPr sz="2000" spc="-5" dirty="0">
                <a:latin typeface="Calibri"/>
                <a:cs typeface="Calibri"/>
              </a:rPr>
              <a:t>(and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its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changes)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must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contain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signatures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(Student, </a:t>
            </a:r>
            <a:r>
              <a:rPr sz="2000" spc="-48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Home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University</a:t>
            </a:r>
            <a:r>
              <a:rPr sz="2000" spc="-5" dirty="0">
                <a:latin typeface="Calibri"/>
                <a:cs typeface="Calibri"/>
              </a:rPr>
              <a:t> and</a:t>
            </a:r>
            <a:r>
              <a:rPr sz="2000" spc="-10" dirty="0">
                <a:latin typeface="Calibri"/>
                <a:cs typeface="Calibri"/>
              </a:rPr>
              <a:t> Host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University)</a:t>
            </a: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63525" marR="79375" indent="-251460" algn="just">
              <a:lnSpc>
                <a:spcPts val="2380"/>
              </a:lnSpc>
              <a:spcBef>
                <a:spcPts val="5"/>
              </a:spcBef>
              <a:buFont typeface="Arial MT"/>
              <a:buChar char="•"/>
              <a:tabLst>
                <a:tab pos="263525" algn="l"/>
                <a:tab pos="264160" algn="l"/>
              </a:tabLst>
            </a:pPr>
            <a:r>
              <a:rPr sz="2000" spc="-25" dirty="0">
                <a:latin typeface="Calibri"/>
                <a:cs typeface="Calibri"/>
              </a:rPr>
              <a:t>Make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copy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lang="it-IT" sz="2000" dirty="0">
                <a:latin typeface="Calibri"/>
                <a:cs typeface="Calibri"/>
              </a:rPr>
              <a:t>OLA </a:t>
            </a:r>
            <a:r>
              <a:rPr sz="2000" spc="-10" dirty="0">
                <a:latin typeface="Calibri"/>
                <a:cs typeface="Calibri"/>
              </a:rPr>
              <a:t>(and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its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changes)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filed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Erasmus </a:t>
            </a:r>
            <a:r>
              <a:rPr sz="2000" spc="-48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lang="it-IT" sz="2000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International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Home.</a:t>
            </a:r>
            <a:r>
              <a:rPr lang="it-IT" sz="2000" spc="-10" dirty="0">
                <a:latin typeface="Calibri"/>
                <a:cs typeface="Calibri"/>
              </a:rPr>
              <a:t> In case of </a:t>
            </a:r>
            <a:r>
              <a:rPr lang="it-IT" sz="2000" spc="-10" dirty="0" err="1">
                <a:latin typeface="Calibri"/>
                <a:cs typeface="Calibri"/>
              </a:rPr>
              <a:t>doubt</a:t>
            </a:r>
            <a:r>
              <a:rPr lang="it-IT" sz="2000" spc="-10" dirty="0">
                <a:latin typeface="Calibri"/>
                <a:cs typeface="Calibri"/>
              </a:rPr>
              <a:t> </a:t>
            </a:r>
            <a:r>
              <a:rPr lang="it-IT" sz="2000" spc="-10" dirty="0" err="1">
                <a:latin typeface="Calibri"/>
                <a:cs typeface="Calibri"/>
              </a:rPr>
              <a:t>send</a:t>
            </a:r>
            <a:r>
              <a:rPr lang="it-IT" sz="2000" spc="-10" dirty="0">
                <a:latin typeface="Calibri"/>
                <a:cs typeface="Calibri"/>
              </a:rPr>
              <a:t> </a:t>
            </a:r>
            <a:r>
              <a:rPr lang="it-IT" sz="2000" spc="-10" dirty="0" err="1">
                <a:latin typeface="Calibri"/>
                <a:cs typeface="Calibri"/>
              </a:rPr>
              <a:t>again</a:t>
            </a:r>
            <a:r>
              <a:rPr lang="it-IT" sz="2000" spc="-10" dirty="0">
                <a:latin typeface="Calibri"/>
                <a:cs typeface="Calibri"/>
              </a:rPr>
              <a:t> to </a:t>
            </a:r>
            <a:r>
              <a:rPr lang="it-IT" sz="2000" spc="-10" dirty="0">
                <a:latin typeface="Calibri"/>
                <a:cs typeface="Calibri"/>
                <a:hlinkClick r:id="rId2"/>
              </a:rPr>
              <a:t>incoming@unipr.it</a:t>
            </a:r>
            <a:r>
              <a:rPr lang="it-IT" sz="2000" spc="-10" dirty="0"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63525" marR="5080" indent="-251460" algn="just">
              <a:lnSpc>
                <a:spcPts val="2380"/>
              </a:lnSpc>
              <a:buFont typeface="Arial MT"/>
              <a:buChar char="•"/>
              <a:tabLst>
                <a:tab pos="263525" algn="l"/>
                <a:tab pos="264160" algn="l"/>
              </a:tabLst>
            </a:pPr>
            <a:r>
              <a:rPr sz="2000" spc="-10" dirty="0">
                <a:latin typeface="Calibri"/>
                <a:cs typeface="Calibri"/>
              </a:rPr>
              <a:t>DEADLINE: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During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Mobility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section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must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submitted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within </a:t>
            </a:r>
            <a:r>
              <a:rPr sz="2000" spc="-4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month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spc="-5" dirty="0">
                <a:latin typeface="Calibri"/>
                <a:cs typeface="Calibri"/>
              </a:rPr>
              <a:t> 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beginning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courses</a:t>
            </a:r>
            <a:r>
              <a:rPr lang="it-IT" sz="2000" spc="-15" dirty="0">
                <a:latin typeface="Calibri"/>
                <a:cs typeface="Calibri"/>
              </a:rPr>
              <a:t> (31° </a:t>
            </a:r>
            <a:r>
              <a:rPr lang="it-IT" sz="2000" spc="-15" dirty="0" err="1">
                <a:latin typeface="Calibri"/>
                <a:cs typeface="Calibri"/>
              </a:rPr>
              <a:t>October</a:t>
            </a:r>
            <a:r>
              <a:rPr lang="it-IT" sz="2000" spc="-15" dirty="0">
                <a:latin typeface="Calibri"/>
                <a:cs typeface="Calibri"/>
              </a:rPr>
              <a:t> for the first </a:t>
            </a:r>
            <a:r>
              <a:rPr lang="it-IT" sz="2000" spc="-15" dirty="0" err="1">
                <a:latin typeface="Calibri"/>
                <a:cs typeface="Calibri"/>
              </a:rPr>
              <a:t>semester</a:t>
            </a:r>
            <a:r>
              <a:rPr lang="it-IT" sz="2000" spc="-15" dirty="0">
                <a:latin typeface="Calibri"/>
                <a:cs typeface="Calibri"/>
              </a:rPr>
              <a:t> and 31° March for the second </a:t>
            </a:r>
            <a:r>
              <a:rPr lang="it-IT" sz="2000" spc="-15" dirty="0" err="1">
                <a:latin typeface="Calibri"/>
                <a:cs typeface="Calibri"/>
              </a:rPr>
              <a:t>semester</a:t>
            </a:r>
            <a:r>
              <a:rPr lang="it-IT" sz="2000" spc="-1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64160" indent="-25146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63525" algn="l"/>
                <a:tab pos="264160" algn="l"/>
              </a:tabLst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Only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one</a:t>
            </a: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amendment</a:t>
            </a:r>
            <a:r>
              <a:rPr sz="2000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it-IT"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OLA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allowed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semester</a:t>
            </a: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63525" marR="742315" indent="-251460" algn="just">
              <a:lnSpc>
                <a:spcPts val="2380"/>
              </a:lnSpc>
              <a:spcBef>
                <a:spcPts val="5"/>
              </a:spcBef>
              <a:buFont typeface="Arial MT"/>
              <a:buChar char="•"/>
              <a:tabLst>
                <a:tab pos="263525" algn="l"/>
                <a:tab pos="264160" algn="l"/>
              </a:tabLst>
            </a:pPr>
            <a:r>
              <a:rPr sz="2000" spc="-5" dirty="0">
                <a:latin typeface="Calibri"/>
                <a:cs typeface="Calibri"/>
              </a:rPr>
              <a:t>Add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course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Italian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and/or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Teaching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Placement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lang="it-IT" sz="2000" dirty="0">
                <a:latin typeface="Calibri"/>
                <a:cs typeface="Calibri"/>
              </a:rPr>
              <a:t>OLA </a:t>
            </a:r>
            <a:r>
              <a:rPr sz="2000" spc="-20" dirty="0">
                <a:latin typeface="Calibri"/>
                <a:cs typeface="Calibri"/>
              </a:rPr>
              <a:t>(Before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Mobility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During</a:t>
            </a:r>
            <a:r>
              <a:rPr sz="2000" spc="-5" dirty="0">
                <a:latin typeface="Calibri"/>
                <a:cs typeface="Calibri"/>
              </a:rPr>
              <a:t> 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Mobility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section)</a:t>
            </a:r>
            <a:r>
              <a:rPr lang="it-IT" sz="2000" spc="-5" dirty="0">
                <a:latin typeface="Calibri"/>
                <a:cs typeface="Calibri"/>
              </a:rPr>
              <a:t> </a:t>
            </a:r>
            <a:r>
              <a:rPr lang="it-IT" sz="2000" spc="-5" dirty="0" err="1">
                <a:latin typeface="Calibri"/>
                <a:cs typeface="Calibri"/>
              </a:rPr>
              <a:t>if</a:t>
            </a:r>
            <a:r>
              <a:rPr lang="it-IT" sz="2000" spc="-5" dirty="0">
                <a:latin typeface="Calibri"/>
                <a:cs typeface="Calibri"/>
              </a:rPr>
              <a:t> </a:t>
            </a:r>
            <a:r>
              <a:rPr lang="it-IT" sz="2000" spc="-5" dirty="0" err="1">
                <a:latin typeface="Calibri"/>
                <a:cs typeface="Calibri"/>
              </a:rPr>
              <a:t>you</a:t>
            </a:r>
            <a:r>
              <a:rPr lang="it-IT" sz="2000" spc="-5" dirty="0">
                <a:latin typeface="Calibri"/>
                <a:cs typeface="Calibri"/>
              </a:rPr>
              <a:t> </a:t>
            </a:r>
            <a:r>
              <a:rPr lang="it-IT" sz="2000" spc="-5" dirty="0" err="1">
                <a:latin typeface="Calibri"/>
                <a:cs typeface="Calibri"/>
              </a:rPr>
              <a:t>want</a:t>
            </a:r>
            <a:r>
              <a:rPr lang="it-IT" sz="2000" spc="-5" dirty="0">
                <a:latin typeface="Calibri"/>
                <a:cs typeface="Calibri"/>
              </a:rPr>
              <a:t> the </a:t>
            </a:r>
            <a:r>
              <a:rPr lang="it-IT" sz="2000" spc="-5" dirty="0" err="1">
                <a:latin typeface="Calibri"/>
                <a:cs typeface="Calibri"/>
              </a:rPr>
              <a:t>recognition</a:t>
            </a:r>
            <a:r>
              <a:rPr lang="it-IT" sz="2000" spc="-5" dirty="0">
                <a:latin typeface="Calibri"/>
                <a:cs typeface="Calibri"/>
              </a:rPr>
              <a:t> of credits.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8"/>
                </a:moveTo>
                <a:lnTo>
                  <a:pt x="0" y="0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748" y="2133600"/>
            <a:ext cx="4032504" cy="15270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87902" y="6251549"/>
            <a:ext cx="13620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843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www.unipr.it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Stefano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Camurri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24" y="801139"/>
            <a:ext cx="5181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53060" algn="l">
              <a:lnSpc>
                <a:spcPct val="100000"/>
              </a:lnSpc>
              <a:spcBef>
                <a:spcPts val="95"/>
              </a:spcBef>
            </a:pPr>
            <a:r>
              <a:rPr lang="it-IT" sz="2800" b="0" spc="-10" dirty="0">
                <a:solidFill>
                  <a:srgbClr val="006FC0"/>
                </a:solidFill>
              </a:rPr>
              <a:t>The Online </a:t>
            </a:r>
            <a:r>
              <a:rPr sz="2800" b="0" spc="-10" dirty="0">
                <a:solidFill>
                  <a:srgbClr val="006FC0"/>
                </a:solidFill>
                <a:latin typeface="Calibri"/>
                <a:cs typeface="Calibri"/>
              </a:rPr>
              <a:t>Learning</a:t>
            </a:r>
            <a:r>
              <a:rPr sz="2800" b="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0" spc="-10" dirty="0" err="1">
                <a:solidFill>
                  <a:srgbClr val="006FC0"/>
                </a:solidFill>
                <a:latin typeface="Calibri"/>
                <a:cs typeface="Calibri"/>
              </a:rPr>
              <a:t>Agreemen</a:t>
            </a:r>
            <a:r>
              <a:rPr lang="it-IT" sz="2800" b="0" spc="-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7898130" cy="43659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39370" indent="-28702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lang="it-IT" sz="2000" spc="-5" dirty="0">
                <a:latin typeface="Calibri"/>
                <a:cs typeface="Calibri"/>
              </a:rPr>
              <a:t>Online </a:t>
            </a:r>
            <a:r>
              <a:rPr sz="2000" spc="-5" dirty="0">
                <a:latin typeface="Calibri"/>
                <a:cs typeface="Calibri"/>
              </a:rPr>
              <a:t>Learning Agreement </a:t>
            </a:r>
            <a:r>
              <a:rPr sz="2000" dirty="0">
                <a:latin typeface="Calibri"/>
                <a:cs typeface="Calibri"/>
              </a:rPr>
              <a:t>is a </a:t>
            </a:r>
            <a:r>
              <a:rPr sz="2000" spc="-5" dirty="0">
                <a:latin typeface="Calibri"/>
                <a:cs typeface="Calibri"/>
              </a:rPr>
              <a:t>study agreement that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be signed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Student,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Home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University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Host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University.</a:t>
            </a:r>
            <a:endParaRPr lang="it-IT" sz="2000" spc="-20" dirty="0">
              <a:latin typeface="Calibri"/>
              <a:cs typeface="Calibri"/>
            </a:endParaRPr>
          </a:p>
          <a:p>
            <a:pPr marL="299085" marR="39370" indent="-28702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endParaRPr lang="it-IT" sz="2000" spc="-20" dirty="0">
              <a:latin typeface="Calibri"/>
              <a:cs typeface="Calibri"/>
            </a:endParaRPr>
          </a:p>
          <a:p>
            <a:pPr marL="299085" marR="39370" indent="-28702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If your home university provides a dedicated study platform, feel free to utilize it for completing your Learning Agreement. Alternatively, you can use the European Dashboard website dedicated to Erasmus students.</a:t>
            </a:r>
          </a:p>
          <a:p>
            <a:pPr marL="299085" marR="39370" indent="-28702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endParaRPr lang="en-US" sz="2000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299085" marR="39370" indent="-28702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This document </a:t>
            </a:r>
            <a:r>
              <a:rPr sz="2000" spc="-10" dirty="0">
                <a:latin typeface="Calibri"/>
                <a:cs typeface="Calibri"/>
              </a:rPr>
              <a:t>contains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academic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activities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intend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carry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out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University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Parma.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Home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University,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L.A. 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also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include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activities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will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recognized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your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Home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University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end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study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period.</a:t>
            </a: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95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Amendments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lang="it-IT" sz="2000" dirty="0">
                <a:latin typeface="Calibri"/>
                <a:cs typeface="Calibri"/>
              </a:rPr>
              <a:t> Online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Learning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Agreement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 </a:t>
            </a:r>
            <a:r>
              <a:rPr sz="2000" spc="-5" dirty="0">
                <a:latin typeface="Calibri"/>
                <a:cs typeface="Calibri"/>
              </a:rPr>
              <a:t>only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made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10" dirty="0">
                <a:latin typeface="Calibri"/>
                <a:cs typeface="Calibri"/>
              </a:rPr>
              <a:t>you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have</a:t>
            </a:r>
            <a:r>
              <a:rPr lang="it-IT"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already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Before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Mobility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section signed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 both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Universities.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1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121" name="object 2">
            <a:extLst>
              <a:ext uri="{FF2B5EF4-FFF2-40B4-BE49-F238E27FC236}">
                <a16:creationId xmlns:a16="http://schemas.microsoft.com/office/drawing/2014/main" id="{6B6CA866-D900-46BD-9CA0-86A39D8B315F}"/>
              </a:ext>
            </a:extLst>
          </p:cNvPr>
          <p:cNvSpPr txBox="1">
            <a:spLocks/>
          </p:cNvSpPr>
          <p:nvPr/>
        </p:nvSpPr>
        <p:spPr>
          <a:xfrm>
            <a:off x="401224" y="801139"/>
            <a:ext cx="5181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353060" algn="l">
              <a:spcBef>
                <a:spcPts val="95"/>
              </a:spcBef>
            </a:pPr>
            <a:r>
              <a:rPr lang="it-IT" sz="2800" kern="0" spc="-10" dirty="0">
                <a:solidFill>
                  <a:srgbClr val="006FC0"/>
                </a:solidFill>
              </a:rPr>
              <a:t>How to create an account:</a:t>
            </a:r>
            <a:endParaRPr lang="it-IT"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23" name="object 3">
            <a:extLst>
              <a:ext uri="{FF2B5EF4-FFF2-40B4-BE49-F238E27FC236}">
                <a16:creationId xmlns:a16="http://schemas.microsoft.com/office/drawing/2014/main" id="{F465B0E7-BA46-47E1-A3D0-2EDE6071C9F0}"/>
              </a:ext>
            </a:extLst>
          </p:cNvPr>
          <p:cNvSpPr txBox="1"/>
          <p:nvPr/>
        </p:nvSpPr>
        <p:spPr>
          <a:xfrm>
            <a:off x="533400" y="1752600"/>
            <a:ext cx="7898130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latin typeface="Calibri"/>
                <a:cs typeface="Calibri"/>
              </a:rPr>
              <a:t>Log in </a:t>
            </a:r>
            <a:r>
              <a:rPr lang="it-IT" sz="2000" dirty="0" err="1">
                <a:latin typeface="Calibri"/>
                <a:cs typeface="Calibri"/>
              </a:rPr>
              <a:t>at</a:t>
            </a:r>
            <a:r>
              <a:rPr lang="it-IT" sz="2000" dirty="0">
                <a:latin typeface="Calibri"/>
                <a:cs typeface="Calibri"/>
              </a:rPr>
              <a:t> the </a:t>
            </a:r>
            <a:r>
              <a:rPr lang="it-IT" sz="2000" dirty="0">
                <a:latin typeface="Calibri"/>
                <a:cs typeface="Calibri"/>
                <a:hlinkClick r:id="rId2"/>
              </a:rPr>
              <a:t>website</a:t>
            </a:r>
            <a:r>
              <a:rPr lang="it-IT" sz="2000" dirty="0">
                <a:latin typeface="Calibri"/>
                <a:cs typeface="Calibri"/>
              </a:rPr>
              <a:t> with </a:t>
            </a:r>
            <a:r>
              <a:rPr lang="it-IT" sz="2000" dirty="0" err="1">
                <a:latin typeface="Calibri"/>
                <a:cs typeface="Calibri"/>
              </a:rPr>
              <a:t>your</a:t>
            </a:r>
            <a:r>
              <a:rPr lang="it-IT" sz="2000" dirty="0">
                <a:latin typeface="Calibri"/>
                <a:cs typeface="Calibri"/>
              </a:rPr>
              <a:t> </a:t>
            </a:r>
            <a:r>
              <a:rPr lang="it-IT" sz="2000" dirty="0" err="1">
                <a:latin typeface="Calibri"/>
                <a:cs typeface="Calibri"/>
              </a:rPr>
              <a:t>Academic</a:t>
            </a:r>
            <a:r>
              <a:rPr lang="it-IT" sz="2000" dirty="0">
                <a:latin typeface="Calibri"/>
                <a:cs typeface="Calibri"/>
              </a:rPr>
              <a:t> ID</a:t>
            </a: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it-IT" sz="2000" dirty="0">
              <a:latin typeface="Calibri"/>
              <a:cs typeface="Calibri"/>
            </a:endParaRP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it-IT" sz="2000" dirty="0">
              <a:latin typeface="Calibri"/>
              <a:cs typeface="Calibri"/>
            </a:endParaRP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125" name="Immagine 12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DA393044-FE3E-461A-95FB-19994458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7" y="2209800"/>
            <a:ext cx="3440649" cy="3617092"/>
          </a:xfrm>
          <a:prstGeom prst="rect">
            <a:avLst/>
          </a:prstGeom>
        </p:spPr>
      </p:pic>
      <p:cxnSp>
        <p:nvCxnSpPr>
          <p:cNvPr id="127" name="Connettore 2 126">
            <a:extLst>
              <a:ext uri="{FF2B5EF4-FFF2-40B4-BE49-F238E27FC236}">
                <a16:creationId xmlns:a16="http://schemas.microsoft.com/office/drawing/2014/main" id="{F1BB779E-FC47-4A87-AD03-A9509C2ACC75}"/>
              </a:ext>
            </a:extLst>
          </p:cNvPr>
          <p:cNvCxnSpPr/>
          <p:nvPr/>
        </p:nvCxnSpPr>
        <p:spPr>
          <a:xfrm>
            <a:off x="3581400" y="373380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63D2B40E-5E9C-4D2F-BA2B-FDFD4255698F}"/>
              </a:ext>
            </a:extLst>
          </p:cNvPr>
          <p:cNvSpPr txBox="1"/>
          <p:nvPr/>
        </p:nvSpPr>
        <p:spPr>
          <a:xfrm>
            <a:off x="5284003" y="3357265"/>
            <a:ext cx="3147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Enter your university in the search bar and select the respective field, </a:t>
            </a:r>
            <a:r>
              <a:rPr lang="en-US" sz="2000" dirty="0">
                <a:solidFill>
                  <a:srgbClr val="0D0D0D"/>
                </a:solidFill>
                <a:latin typeface="Söhne"/>
              </a:rPr>
              <a:t>t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hen log in with your credentials.</a:t>
            </a:r>
            <a:endParaRPr lang="it-IT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350" y="6091173"/>
            <a:ext cx="9156700" cy="773430"/>
            <a:chOff x="-6350" y="6091173"/>
            <a:chExt cx="9156700" cy="773430"/>
          </a:xfrm>
        </p:grpSpPr>
        <p:sp>
          <p:nvSpPr>
            <p:cNvPr id="4" name="object 4"/>
            <p:cNvSpPr/>
            <p:nvPr/>
          </p:nvSpPr>
          <p:spPr>
            <a:xfrm>
              <a:off x="0" y="6097523"/>
              <a:ext cx="9144000" cy="760730"/>
            </a:xfrm>
            <a:custGeom>
              <a:avLst/>
              <a:gdLst/>
              <a:ahLst/>
              <a:cxnLst/>
              <a:rect l="l" t="t" r="r" b="b"/>
              <a:pathLst>
                <a:path w="9144000" h="760729">
                  <a:moveTo>
                    <a:pt x="9144000" y="0"/>
                  </a:moveTo>
                  <a:lnTo>
                    <a:pt x="0" y="0"/>
                  </a:lnTo>
                  <a:lnTo>
                    <a:pt x="0" y="760473"/>
                  </a:lnTo>
                  <a:lnTo>
                    <a:pt x="9144000" y="7604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97523"/>
              <a:ext cx="9144000" cy="760730"/>
            </a:xfrm>
            <a:custGeom>
              <a:avLst/>
              <a:gdLst/>
              <a:ahLst/>
              <a:cxnLst/>
              <a:rect l="l" t="t" r="r" b="b"/>
              <a:pathLst>
                <a:path w="9144000" h="760729">
                  <a:moveTo>
                    <a:pt x="9144000" y="760473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760473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9792" y="6234684"/>
              <a:ext cx="1546859" cy="492252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C380E63A-D458-4A10-A2DA-46067316E26D}"/>
              </a:ext>
            </a:extLst>
          </p:cNvPr>
          <p:cNvSpPr txBox="1"/>
          <p:nvPr/>
        </p:nvSpPr>
        <p:spPr>
          <a:xfrm>
            <a:off x="762001" y="1638341"/>
            <a:ext cx="3276600" cy="42992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sz="1950" dirty="0">
                <a:latin typeface="Calibri"/>
                <a:cs typeface="Calibri"/>
              </a:rPr>
              <a:t>After the first step, </a:t>
            </a:r>
            <a:r>
              <a:rPr lang="it-IT" sz="2000" dirty="0">
                <a:solidFill>
                  <a:srgbClr val="0D0D0D"/>
                </a:solidFill>
                <a:latin typeface="Söhne"/>
                <a:cs typeface="Calibri"/>
              </a:rPr>
              <a:t>f</a:t>
            </a:r>
            <a:r>
              <a:rPr lang="it-IT" sz="2000" b="0" i="0" dirty="0">
                <a:solidFill>
                  <a:srgbClr val="0D0D0D"/>
                </a:solidFill>
                <a:effectLst/>
                <a:latin typeface="Söhne"/>
              </a:rPr>
              <a:t>ollow the </a:t>
            </a:r>
            <a:r>
              <a:rPr lang="it-IT" sz="2000" b="0" i="0" dirty="0" err="1">
                <a:solidFill>
                  <a:srgbClr val="0D0D0D"/>
                </a:solidFill>
                <a:effectLst/>
                <a:latin typeface="Söhne"/>
              </a:rPr>
              <a:t>indicated</a:t>
            </a:r>
            <a:r>
              <a:rPr lang="it-IT" sz="2000" b="0" i="0" dirty="0">
                <a:solidFill>
                  <a:srgbClr val="0D0D0D"/>
                </a:solidFill>
                <a:effectLst/>
                <a:latin typeface="Söhne"/>
              </a:rPr>
              <a:t> procedure</a:t>
            </a: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0D0D"/>
                </a:solidFill>
                <a:latin typeface="Söhne"/>
              </a:rPr>
              <a:t>A 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'My academic registration' page will open where you will need to enter your first name, last name, and university email and confirm the Policy</a:t>
            </a: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0D0D"/>
                </a:solidFill>
                <a:latin typeface="Söhne"/>
                <a:cs typeface="Calibri"/>
              </a:rPr>
              <a:t>At this point you will receive an e-mail to verify you e-mail address</a:t>
            </a:r>
            <a:endParaRPr lang="it-IT" sz="1950" dirty="0">
              <a:latin typeface="Calibri"/>
              <a:cs typeface="Calibri"/>
            </a:endParaRP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it-IT" sz="1950" dirty="0">
              <a:latin typeface="Calibri"/>
              <a:cs typeface="Calibri"/>
            </a:endParaRP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1950" dirty="0">
              <a:latin typeface="Calibri"/>
              <a:cs typeface="Calibri"/>
            </a:endParaRP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1950" dirty="0">
              <a:latin typeface="Calibri"/>
              <a:cs typeface="Calibri"/>
            </a:endParaRPr>
          </a:p>
        </p:txBody>
      </p:sp>
      <p:pic>
        <p:nvPicPr>
          <p:cNvPr id="31" name="Immagine 30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A7A4E4F9-23E9-4587-9E3C-59A729744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14400"/>
            <a:ext cx="3062372" cy="4863267"/>
          </a:xfrm>
          <a:prstGeom prst="rect">
            <a:avLst/>
          </a:prstGeom>
        </p:spPr>
      </p:pic>
      <p:sp>
        <p:nvSpPr>
          <p:cNvPr id="32" name="object 2">
            <a:extLst>
              <a:ext uri="{FF2B5EF4-FFF2-40B4-BE49-F238E27FC236}">
                <a16:creationId xmlns:a16="http://schemas.microsoft.com/office/drawing/2014/main" id="{35775F06-D5BD-4691-9648-C6591DA7816A}"/>
              </a:ext>
            </a:extLst>
          </p:cNvPr>
          <p:cNvSpPr txBox="1">
            <a:spLocks/>
          </p:cNvSpPr>
          <p:nvPr/>
        </p:nvSpPr>
        <p:spPr>
          <a:xfrm>
            <a:off x="401224" y="801139"/>
            <a:ext cx="5181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353060" algn="l">
              <a:spcBef>
                <a:spcPts val="95"/>
              </a:spcBef>
            </a:pPr>
            <a:r>
              <a:rPr lang="it-IT" sz="2800" kern="0" spc="-10" dirty="0">
                <a:solidFill>
                  <a:srgbClr val="006FC0"/>
                </a:solidFill>
              </a:rPr>
              <a:t>How to create an account:</a:t>
            </a:r>
            <a:endParaRPr lang="it-IT"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2EC99981-795D-47BB-87CA-0747D01B8604}"/>
              </a:ext>
            </a:extLst>
          </p:cNvPr>
          <p:cNvSpPr txBox="1">
            <a:spLocks/>
          </p:cNvSpPr>
          <p:nvPr/>
        </p:nvSpPr>
        <p:spPr>
          <a:xfrm>
            <a:off x="401224" y="801139"/>
            <a:ext cx="668537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353060" algn="l">
              <a:spcBef>
                <a:spcPts val="95"/>
              </a:spcBef>
            </a:pPr>
            <a:r>
              <a:rPr lang="it-IT" sz="2800" kern="0" spc="-10" dirty="0">
                <a:solidFill>
                  <a:srgbClr val="006FC0"/>
                </a:solidFill>
              </a:rPr>
              <a:t>How to create </a:t>
            </a:r>
            <a:r>
              <a:rPr lang="it-IT" sz="2800" kern="0" spc="-10" dirty="0" err="1">
                <a:solidFill>
                  <a:srgbClr val="006FC0"/>
                </a:solidFill>
              </a:rPr>
              <a:t>your</a:t>
            </a:r>
            <a:r>
              <a:rPr lang="it-IT" sz="2800" kern="0" spc="-10" dirty="0">
                <a:solidFill>
                  <a:srgbClr val="006FC0"/>
                </a:solidFill>
              </a:rPr>
              <a:t> Learning Agreement:</a:t>
            </a:r>
            <a:endParaRPr lang="it-IT"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6AAD5847-B8AC-4143-A94E-AFF18C6793DF}"/>
              </a:ext>
            </a:extLst>
          </p:cNvPr>
          <p:cNvSpPr txBox="1"/>
          <p:nvPr/>
        </p:nvSpPr>
        <p:spPr>
          <a:xfrm>
            <a:off x="762000" y="1638341"/>
            <a:ext cx="7848600" cy="185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latin typeface="Calibri"/>
                <a:cs typeface="Calibri"/>
              </a:rPr>
              <a:t>Once the account </a:t>
            </a:r>
            <a:r>
              <a:rPr lang="it-IT" sz="2000" dirty="0" err="1">
                <a:latin typeface="Calibri"/>
                <a:cs typeface="Calibri"/>
              </a:rPr>
              <a:t>is</a:t>
            </a:r>
            <a:r>
              <a:rPr lang="it-IT" sz="2000" dirty="0">
                <a:latin typeface="Calibri"/>
                <a:cs typeface="Calibri"/>
              </a:rPr>
              <a:t> </a:t>
            </a:r>
            <a:r>
              <a:rPr lang="it-IT" sz="2000" dirty="0" err="1">
                <a:latin typeface="Calibri"/>
                <a:cs typeface="Calibri"/>
              </a:rPr>
              <a:t>created</a:t>
            </a:r>
            <a:r>
              <a:rPr lang="it-IT" sz="2000" dirty="0">
                <a:latin typeface="Calibri"/>
                <a:cs typeface="Calibri"/>
              </a:rPr>
              <a:t>, </a:t>
            </a:r>
            <a:r>
              <a:rPr lang="it-IT" sz="2000" dirty="0" err="1">
                <a:latin typeface="Calibri"/>
                <a:cs typeface="Calibri"/>
              </a:rPr>
              <a:t>you</a:t>
            </a:r>
            <a:r>
              <a:rPr lang="it-IT" sz="2000" dirty="0">
                <a:latin typeface="Calibri"/>
                <a:cs typeface="Calibri"/>
              </a:rPr>
              <a:t> </a:t>
            </a:r>
            <a:r>
              <a:rPr lang="it-IT" sz="2000" dirty="0" err="1">
                <a:latin typeface="Calibri"/>
                <a:cs typeface="Calibri"/>
              </a:rPr>
              <a:t>have</a:t>
            </a:r>
            <a:r>
              <a:rPr lang="it-IT" sz="2000" dirty="0">
                <a:latin typeface="Calibri"/>
                <a:cs typeface="Calibri"/>
              </a:rPr>
              <a:t> to create a new Learning Agreement </a:t>
            </a: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sz="2000" b="0" i="0" dirty="0">
                <a:solidFill>
                  <a:srgbClr val="0D0D0D"/>
                </a:solidFill>
                <a:effectLst/>
                <a:latin typeface="Calibri"/>
                <a:cs typeface="Calibri"/>
              </a:rPr>
              <a:t>First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you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have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to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select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your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mobility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type</a:t>
            </a:r>
            <a:endParaRPr lang="it-IT" sz="20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Then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you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have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to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insert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your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personal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informations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to create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your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Account</a:t>
            </a:r>
            <a:endParaRPr sz="2000" dirty="0">
              <a:latin typeface="Calibri"/>
              <a:cs typeface="Calibri"/>
            </a:endParaRP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1950" dirty="0">
              <a:latin typeface="Calibri"/>
              <a:cs typeface="Calibri"/>
            </a:endParaRPr>
          </a:p>
        </p:txBody>
      </p:sp>
      <p:pic>
        <p:nvPicPr>
          <p:cNvPr id="19" name="Immagine 18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E18724E7-8690-4ADB-B58A-DDFBF2CA4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80" y="3337527"/>
            <a:ext cx="5427039" cy="27022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2EC99981-795D-47BB-87CA-0747D01B8604}"/>
              </a:ext>
            </a:extLst>
          </p:cNvPr>
          <p:cNvSpPr txBox="1">
            <a:spLocks/>
          </p:cNvSpPr>
          <p:nvPr/>
        </p:nvSpPr>
        <p:spPr>
          <a:xfrm>
            <a:off x="401224" y="801139"/>
            <a:ext cx="668537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353060" algn="l">
              <a:spcBef>
                <a:spcPts val="95"/>
              </a:spcBef>
            </a:pPr>
            <a:r>
              <a:rPr lang="it-IT" sz="2800" kern="0" spc="-10" dirty="0" err="1">
                <a:solidFill>
                  <a:srgbClr val="006FC0"/>
                </a:solidFill>
              </a:rPr>
              <a:t>Contact</a:t>
            </a:r>
            <a:r>
              <a:rPr lang="it-IT" sz="2800" kern="0" spc="-10" dirty="0">
                <a:solidFill>
                  <a:srgbClr val="006FC0"/>
                </a:solidFill>
              </a:rPr>
              <a:t> and </a:t>
            </a:r>
            <a:r>
              <a:rPr lang="it-IT" sz="2800" kern="0" spc="-10" dirty="0" err="1">
                <a:solidFill>
                  <a:srgbClr val="006FC0"/>
                </a:solidFill>
              </a:rPr>
              <a:t>responsible</a:t>
            </a:r>
            <a:r>
              <a:rPr lang="it-IT" sz="2800" kern="0" spc="-10" dirty="0">
                <a:solidFill>
                  <a:srgbClr val="006FC0"/>
                </a:solidFill>
              </a:rPr>
              <a:t> </a:t>
            </a:r>
            <a:r>
              <a:rPr lang="it-IT" sz="2800" kern="0" spc="-10" dirty="0" err="1">
                <a:solidFill>
                  <a:srgbClr val="006FC0"/>
                </a:solidFill>
              </a:rPr>
              <a:t>persons</a:t>
            </a:r>
            <a:r>
              <a:rPr lang="it-IT" sz="2800" kern="0" spc="-10" dirty="0">
                <a:solidFill>
                  <a:srgbClr val="006FC0"/>
                </a:solidFill>
              </a:rPr>
              <a:t> </a:t>
            </a:r>
            <a:r>
              <a:rPr lang="it-IT" sz="2800" kern="0" spc="-10" dirty="0" err="1">
                <a:solidFill>
                  <a:srgbClr val="006FC0"/>
                </a:solidFill>
              </a:rPr>
              <a:t>at</a:t>
            </a:r>
            <a:r>
              <a:rPr lang="it-IT" sz="2800" kern="0" spc="-10" dirty="0">
                <a:solidFill>
                  <a:srgbClr val="006FC0"/>
                </a:solidFill>
              </a:rPr>
              <a:t> </a:t>
            </a:r>
            <a:r>
              <a:rPr lang="it-IT" sz="2800" kern="0" spc="-10" dirty="0" err="1">
                <a:solidFill>
                  <a:srgbClr val="006FC0"/>
                </a:solidFill>
              </a:rPr>
              <a:t>Unipr</a:t>
            </a:r>
            <a:r>
              <a:rPr lang="it-IT" sz="2800" kern="0" spc="-10" dirty="0">
                <a:solidFill>
                  <a:srgbClr val="006FC0"/>
                </a:solidFill>
              </a:rPr>
              <a:t>:</a:t>
            </a:r>
            <a:endParaRPr lang="it-IT"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6AAD5847-B8AC-4143-A94E-AFF18C6793DF}"/>
              </a:ext>
            </a:extLst>
          </p:cNvPr>
          <p:cNvSpPr txBox="1"/>
          <p:nvPr/>
        </p:nvSpPr>
        <p:spPr>
          <a:xfrm>
            <a:off x="762000" y="1447800"/>
            <a:ext cx="7620000" cy="3383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D0D0D"/>
                </a:solidFill>
                <a:latin typeface="Calibri"/>
                <a:cs typeface="Calibri"/>
              </a:rPr>
              <a:t>Insert</a:t>
            </a:r>
            <a:r>
              <a:rPr lang="it-IT" dirty="0">
                <a:solidFill>
                  <a:srgbClr val="0D0D0D"/>
                </a:solidFill>
                <a:latin typeface="Calibri"/>
                <a:cs typeface="Calibri"/>
              </a:rPr>
              <a:t> the </a:t>
            </a:r>
            <a:r>
              <a:rPr lang="it-IT" dirty="0" err="1">
                <a:solidFill>
                  <a:srgbClr val="0D0D0D"/>
                </a:solidFill>
                <a:latin typeface="Calibri"/>
                <a:cs typeface="Calibri"/>
              </a:rPr>
              <a:t>informations</a:t>
            </a:r>
            <a:r>
              <a:rPr lang="it-IT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rgbClr val="0D0D0D"/>
                </a:solidFill>
                <a:latin typeface="Calibri"/>
                <a:cs typeface="Calibri"/>
              </a:rPr>
              <a:t>about</a:t>
            </a:r>
            <a:r>
              <a:rPr lang="it-IT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rgbClr val="0D0D0D"/>
                </a:solidFill>
                <a:latin typeface="Calibri"/>
                <a:cs typeface="Calibri"/>
              </a:rPr>
              <a:t>your</a:t>
            </a:r>
            <a:r>
              <a:rPr lang="it-IT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0D0D0D"/>
                </a:solidFill>
                <a:latin typeface="Calibri"/>
                <a:cs typeface="Calibri"/>
              </a:rPr>
              <a:t>Home Institution</a:t>
            </a: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b="0" i="0" dirty="0" err="1">
                <a:solidFill>
                  <a:srgbClr val="0D0D0D"/>
                </a:solidFill>
                <a:effectLst/>
                <a:latin typeface="Calibri"/>
                <a:cs typeface="Calibri"/>
              </a:rPr>
              <a:t>Sending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/>
                <a:cs typeface="Calibri"/>
              </a:rPr>
              <a:t> Responsible </a:t>
            </a:r>
            <a:r>
              <a:rPr lang="it-IT" b="0" i="0" dirty="0" err="1">
                <a:solidFill>
                  <a:srgbClr val="0D0D0D"/>
                </a:solidFill>
                <a:effectLst/>
                <a:latin typeface="Calibri"/>
                <a:cs typeface="Calibri"/>
              </a:rPr>
              <a:t>Person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/>
                <a:cs typeface="Calibri"/>
              </a:rPr>
              <a:t> </a:t>
            </a:r>
            <a:r>
              <a:rPr lang="it-IT" b="0" i="0" dirty="0" err="1">
                <a:solidFill>
                  <a:srgbClr val="0D0D0D"/>
                </a:solidFill>
                <a:effectLst/>
                <a:latin typeface="Calibri"/>
                <a:cs typeface="Calibri"/>
              </a:rPr>
              <a:t>is</a:t>
            </a:r>
            <a:r>
              <a:rPr lang="it-IT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en-US" b="0" i="0" dirty="0">
                <a:solidFill>
                  <a:srgbClr val="0D0D0D"/>
                </a:solidFill>
                <a:effectLst/>
                <a:latin typeface="Calibri"/>
                <a:cs typeface="Calibri"/>
              </a:rPr>
              <a:t>an academic who has the authority to approve your Learning Agreement and to guarantee full recognition of such </a:t>
            </a:r>
            <a:r>
              <a:rPr lang="en-US" b="0" i="0" dirty="0" err="1">
                <a:solidFill>
                  <a:srgbClr val="0D0D0D"/>
                </a:solidFill>
                <a:effectLst/>
                <a:latin typeface="Calibri"/>
                <a:cs typeface="Calibri"/>
              </a:rPr>
              <a:t>programme</a:t>
            </a:r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b="1" dirty="0" err="1">
                <a:latin typeface="Calibri"/>
                <a:cs typeface="Calibri"/>
              </a:rPr>
              <a:t>Receiving</a:t>
            </a:r>
            <a:r>
              <a:rPr lang="it-IT" b="1" dirty="0">
                <a:latin typeface="Calibri"/>
                <a:cs typeface="Calibri"/>
              </a:rPr>
              <a:t> Institution</a:t>
            </a:r>
            <a:r>
              <a:rPr lang="it-IT" dirty="0">
                <a:latin typeface="Calibri"/>
                <a:cs typeface="Calibri"/>
              </a:rPr>
              <a:t>: University of Parma</a:t>
            </a:r>
            <a:r>
              <a:rPr lang="it-IT" b="1" dirty="0">
                <a:latin typeface="Calibri"/>
                <a:cs typeface="Calibri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completing your Learning Agreement you are asked to indicate Contact person and Responsible person. 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person</a:t>
            </a:r>
            <a:r>
              <a:rPr kumimoji="0" lang="en-GB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administrative person from the International office of the University of Parma while the </a:t>
            </a:r>
            <a:r>
              <a:rPr kumimoji="0" lang="en-GB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person</a:t>
            </a:r>
            <a:r>
              <a:rPr kumimoji="0" lang="en-GB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professor in charge to evaluate and approve your Learning Agreement:</a:t>
            </a:r>
            <a:endParaRPr kumimoji="0" lang="en-GB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1950" dirty="0">
              <a:latin typeface="Calibri"/>
              <a:cs typeface="Calibri"/>
            </a:endParaRP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1950" dirty="0">
              <a:latin typeface="Calibri"/>
              <a:cs typeface="Calibri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915CFD4-91C8-4D9D-AA1F-E49996E48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547984"/>
              </p:ext>
            </p:extLst>
          </p:nvPr>
        </p:nvGraphicFramePr>
        <p:xfrm>
          <a:off x="1443355" y="4495800"/>
          <a:ext cx="6257289" cy="1368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099">
                  <a:extLst>
                    <a:ext uri="{9D8B030D-6E8A-4147-A177-3AD203B41FA5}">
                      <a16:colId xmlns:a16="http://schemas.microsoft.com/office/drawing/2014/main" val="1716449792"/>
                    </a:ext>
                  </a:extLst>
                </a:gridCol>
                <a:gridCol w="2302615">
                  <a:extLst>
                    <a:ext uri="{9D8B030D-6E8A-4147-A177-3AD203B41FA5}">
                      <a16:colId xmlns:a16="http://schemas.microsoft.com/office/drawing/2014/main" val="2007010086"/>
                    </a:ext>
                  </a:extLst>
                </a:gridCol>
                <a:gridCol w="2575575">
                  <a:extLst>
                    <a:ext uri="{9D8B030D-6E8A-4147-A177-3AD203B41FA5}">
                      <a16:colId xmlns:a16="http://schemas.microsoft.com/office/drawing/2014/main" val="995950666"/>
                    </a:ext>
                  </a:extLst>
                </a:gridCol>
              </a:tblGrid>
              <a:tr h="6844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CONTACT PERSON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Head of the International Division (Administration)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Dr. Alessandro Bernazzoli</a:t>
                      </a:r>
                      <a:endParaRPr lang="it-IT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Head of International Division</a:t>
                      </a:r>
                      <a:endParaRPr lang="it-IT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Phone: +39.0521.904203</a:t>
                      </a:r>
                      <a:endParaRPr lang="it-IT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E-mail: incoming@unipr.it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4324780"/>
                  </a:ext>
                </a:extLst>
              </a:tr>
              <a:tr h="6844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RESPONSIBLE PERSON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it-IT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The professor that will approve your Learning Agreement (Academic Part)</a:t>
                      </a:r>
                      <a:endParaRPr lang="it-IT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Please identify your </a:t>
                      </a:r>
                      <a:r>
                        <a:rPr lang="en-GB" sz="1000" u="sng" dirty="0">
                          <a:effectLst/>
                          <a:hlinkClick r:id="rId2"/>
                        </a:rPr>
                        <a:t>Department Coordinator from THIS LIST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7547303"/>
                  </a:ext>
                </a:extLst>
              </a:tr>
            </a:tbl>
          </a:graphicData>
        </a:graphic>
      </p:graphicFrame>
      <p:sp>
        <p:nvSpPr>
          <p:cNvPr id="3" name="Ovale 2">
            <a:extLst>
              <a:ext uri="{FF2B5EF4-FFF2-40B4-BE49-F238E27FC236}">
                <a16:creationId xmlns:a16="http://schemas.microsoft.com/office/drawing/2014/main" id="{B4717BA7-6B6C-47B2-8F7B-7E3D72544255}"/>
              </a:ext>
            </a:extLst>
          </p:cNvPr>
          <p:cNvSpPr/>
          <p:nvPr/>
        </p:nvSpPr>
        <p:spPr>
          <a:xfrm>
            <a:off x="5029200" y="5236878"/>
            <a:ext cx="2677729" cy="553285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53C3469-3FDB-43FF-B199-14F1B0733F90}"/>
              </a:ext>
            </a:extLst>
          </p:cNvPr>
          <p:cNvCxnSpPr/>
          <p:nvPr/>
        </p:nvCxnSpPr>
        <p:spPr>
          <a:xfrm flipV="1">
            <a:off x="7700644" y="5180246"/>
            <a:ext cx="224156" cy="229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8D9614-E6CF-49BC-BC7A-11FF736C05A5}"/>
              </a:ext>
            </a:extLst>
          </p:cNvPr>
          <p:cNvSpPr txBox="1"/>
          <p:nvPr/>
        </p:nvSpPr>
        <p:spPr>
          <a:xfrm>
            <a:off x="7931085" y="4827297"/>
            <a:ext cx="11940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/>
              <a:t>Here </a:t>
            </a:r>
            <a:r>
              <a:rPr lang="it-IT" sz="1500" dirty="0" err="1"/>
              <a:t>you</a:t>
            </a:r>
            <a:r>
              <a:rPr lang="it-IT" sz="1500" dirty="0"/>
              <a:t> can </a:t>
            </a:r>
            <a:r>
              <a:rPr lang="it-IT" sz="1500" dirty="0" err="1"/>
              <a:t>find</a:t>
            </a:r>
            <a:r>
              <a:rPr lang="it-IT" sz="1500" dirty="0"/>
              <a:t> the website</a:t>
            </a:r>
          </a:p>
        </p:txBody>
      </p:sp>
    </p:spTree>
    <p:extLst>
      <p:ext uri="{BB962C8B-B14F-4D97-AF65-F5344CB8AC3E}">
        <p14:creationId xmlns:p14="http://schemas.microsoft.com/office/powerpoint/2010/main" val="250861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2EC99981-795D-47BB-87CA-0747D01B8604}"/>
              </a:ext>
            </a:extLst>
          </p:cNvPr>
          <p:cNvSpPr txBox="1">
            <a:spLocks/>
          </p:cNvSpPr>
          <p:nvPr/>
        </p:nvSpPr>
        <p:spPr>
          <a:xfrm>
            <a:off x="401224" y="801139"/>
            <a:ext cx="668537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353060" algn="l">
              <a:spcBef>
                <a:spcPts val="95"/>
              </a:spcBef>
            </a:pPr>
            <a:r>
              <a:rPr lang="it-IT" sz="2800" kern="0" spc="-10" dirty="0">
                <a:solidFill>
                  <a:srgbClr val="006FC0"/>
                </a:solidFill>
              </a:rPr>
              <a:t>How to create </a:t>
            </a:r>
            <a:r>
              <a:rPr lang="it-IT" sz="2800" kern="0" spc="-10" dirty="0" err="1">
                <a:solidFill>
                  <a:srgbClr val="006FC0"/>
                </a:solidFill>
              </a:rPr>
              <a:t>your</a:t>
            </a:r>
            <a:r>
              <a:rPr lang="it-IT" sz="2800" kern="0" spc="-10" dirty="0">
                <a:solidFill>
                  <a:srgbClr val="006FC0"/>
                </a:solidFill>
              </a:rPr>
              <a:t> Learning Agreement:</a:t>
            </a:r>
            <a:endParaRPr lang="it-IT"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6AAD5847-B8AC-4143-A94E-AFF18C6793DF}"/>
              </a:ext>
            </a:extLst>
          </p:cNvPr>
          <p:cNvSpPr txBox="1"/>
          <p:nvPr/>
        </p:nvSpPr>
        <p:spPr>
          <a:xfrm>
            <a:off x="762000" y="1638341"/>
            <a:ext cx="7620000" cy="12368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0D0D"/>
                </a:solidFill>
                <a:latin typeface="Calibri"/>
                <a:cs typeface="Calibri"/>
              </a:rPr>
              <a:t>Now you have to create a preliminary LA with both expected dates of start and end of mobility and insert the study program you are willing to follow in Parma</a:t>
            </a:r>
            <a:endParaRPr sz="2000" dirty="0">
              <a:latin typeface="Calibri"/>
              <a:cs typeface="Calibri"/>
            </a:endParaRP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1950" dirty="0">
              <a:latin typeface="Calibri"/>
              <a:cs typeface="Calibri"/>
            </a:endParaRPr>
          </a:p>
        </p:txBody>
      </p:sp>
      <p:pic>
        <p:nvPicPr>
          <p:cNvPr id="5" name="Immagine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B4F6961D-DC19-43FE-80EC-2E9F564B8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75218"/>
            <a:ext cx="6477000" cy="267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2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2EC99981-795D-47BB-87CA-0747D01B8604}"/>
              </a:ext>
            </a:extLst>
          </p:cNvPr>
          <p:cNvSpPr txBox="1">
            <a:spLocks/>
          </p:cNvSpPr>
          <p:nvPr/>
        </p:nvSpPr>
        <p:spPr>
          <a:xfrm>
            <a:off x="228600" y="813806"/>
            <a:ext cx="8763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353060" algn="l">
              <a:spcBef>
                <a:spcPts val="95"/>
              </a:spcBef>
            </a:pPr>
            <a:r>
              <a:rPr lang="it-IT" sz="2800" kern="0" spc="-10" dirty="0">
                <a:solidFill>
                  <a:srgbClr val="006FC0"/>
                </a:solidFill>
              </a:rPr>
              <a:t>How to </a:t>
            </a:r>
            <a:r>
              <a:rPr lang="it-IT" sz="2800" kern="0" spc="-10" dirty="0" err="1">
                <a:solidFill>
                  <a:srgbClr val="006FC0"/>
                </a:solidFill>
              </a:rPr>
              <a:t>find</a:t>
            </a:r>
            <a:r>
              <a:rPr lang="it-IT" sz="2800" kern="0" spc="-10" dirty="0">
                <a:solidFill>
                  <a:srgbClr val="006FC0"/>
                </a:solidFill>
              </a:rPr>
              <a:t> the </a:t>
            </a:r>
            <a:r>
              <a:rPr lang="it-IT" sz="2800" kern="0" spc="-10" dirty="0" err="1">
                <a:solidFill>
                  <a:srgbClr val="006FC0"/>
                </a:solidFill>
              </a:rPr>
              <a:t>infos</a:t>
            </a:r>
            <a:r>
              <a:rPr lang="it-IT" sz="2800" kern="0" spc="-10" dirty="0">
                <a:solidFill>
                  <a:srgbClr val="006FC0"/>
                </a:solidFill>
              </a:rPr>
              <a:t> to </a:t>
            </a:r>
            <a:r>
              <a:rPr lang="it-IT" sz="2800" kern="0" spc="-10" dirty="0" err="1">
                <a:solidFill>
                  <a:srgbClr val="006FC0"/>
                </a:solidFill>
              </a:rPr>
              <a:t>fill</a:t>
            </a:r>
            <a:r>
              <a:rPr lang="it-IT" sz="2800" kern="0" spc="-10" dirty="0">
                <a:solidFill>
                  <a:srgbClr val="006FC0"/>
                </a:solidFill>
              </a:rPr>
              <a:t> in </a:t>
            </a:r>
            <a:r>
              <a:rPr lang="it-IT" sz="2800" kern="0" spc="-10" dirty="0" err="1">
                <a:solidFill>
                  <a:srgbClr val="006FC0"/>
                </a:solidFill>
              </a:rPr>
              <a:t>your</a:t>
            </a:r>
            <a:r>
              <a:rPr lang="it-IT" sz="2800" kern="0" spc="-10" dirty="0">
                <a:solidFill>
                  <a:srgbClr val="006FC0"/>
                </a:solidFill>
              </a:rPr>
              <a:t> study plan?</a:t>
            </a:r>
            <a:endParaRPr lang="it-IT"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0ACFF6-C69C-49DC-A083-434710DD2478}"/>
              </a:ext>
            </a:extLst>
          </p:cNvPr>
          <p:cNvSpPr txBox="1"/>
          <p:nvPr/>
        </p:nvSpPr>
        <p:spPr>
          <a:xfrm>
            <a:off x="762000" y="1600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this </a:t>
            </a:r>
            <a:r>
              <a:rPr lang="en-US" dirty="0">
                <a:hlinkClick r:id="rId2"/>
              </a:rPr>
              <a:t>website</a:t>
            </a:r>
            <a:r>
              <a:rPr lang="en-US" dirty="0"/>
              <a:t> you will find all the information you need to fill in your study plan </a:t>
            </a:r>
            <a:r>
              <a:rPr lang="en-US" sz="1500" dirty="0"/>
              <a:t>(for Medicine Department students view also pages 11-12) .</a:t>
            </a:r>
            <a:endParaRPr lang="it-IT" sz="1500" dirty="0"/>
          </a:p>
        </p:txBody>
      </p:sp>
      <p:pic>
        <p:nvPicPr>
          <p:cNvPr id="4" name="Immagine 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B9523B5E-040C-4AE1-BA33-4D9FCCA08D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3"/>
          <a:stretch/>
        </p:blipFill>
        <p:spPr>
          <a:xfrm>
            <a:off x="1490280" y="2286000"/>
            <a:ext cx="6163439" cy="3017527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16977FB-C9E3-430A-9D6C-A5DD029FE839}"/>
              </a:ext>
            </a:extLst>
          </p:cNvPr>
          <p:cNvCxnSpPr/>
          <p:nvPr/>
        </p:nvCxnSpPr>
        <p:spPr>
          <a:xfrm flipH="1">
            <a:off x="1066800" y="259080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DD7149F-FAC3-416A-86FB-2B484F81F4C6}"/>
              </a:ext>
            </a:extLst>
          </p:cNvPr>
          <p:cNvCxnSpPr/>
          <p:nvPr/>
        </p:nvCxnSpPr>
        <p:spPr>
          <a:xfrm>
            <a:off x="2743200" y="5303527"/>
            <a:ext cx="0" cy="259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F335A43-16E1-4DBB-B6DF-D375D6F744C3}"/>
              </a:ext>
            </a:extLst>
          </p:cNvPr>
          <p:cNvCxnSpPr/>
          <p:nvPr/>
        </p:nvCxnSpPr>
        <p:spPr>
          <a:xfrm>
            <a:off x="5638800" y="5303527"/>
            <a:ext cx="0" cy="259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D2499CB-94D8-4F6D-8022-FBB02AE0C4A2}"/>
              </a:ext>
            </a:extLst>
          </p:cNvPr>
          <p:cNvCxnSpPr/>
          <p:nvPr/>
        </p:nvCxnSpPr>
        <p:spPr>
          <a:xfrm>
            <a:off x="6400800" y="5303527"/>
            <a:ext cx="0" cy="259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9DB9796-0173-4327-978B-26AA9A356F02}"/>
              </a:ext>
            </a:extLst>
          </p:cNvPr>
          <p:cNvCxnSpPr/>
          <p:nvPr/>
        </p:nvCxnSpPr>
        <p:spPr>
          <a:xfrm>
            <a:off x="7653719" y="2667000"/>
            <a:ext cx="1948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BD9B1E3-71E1-4211-B3E4-B54C4E22BD20}"/>
              </a:ext>
            </a:extLst>
          </p:cNvPr>
          <p:cNvSpPr txBox="1"/>
          <p:nvPr/>
        </p:nvSpPr>
        <p:spPr>
          <a:xfrm>
            <a:off x="2057400" y="5562600"/>
            <a:ext cx="16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In </a:t>
            </a:r>
            <a:r>
              <a:rPr lang="it-IT" sz="1000" b="1" dirty="0" err="1"/>
              <a:t>column</a:t>
            </a:r>
            <a:r>
              <a:rPr lang="it-IT" sz="1000" b="1" dirty="0"/>
              <a:t> G </a:t>
            </a:r>
            <a:r>
              <a:rPr lang="it-IT" sz="1000" dirty="0" err="1"/>
              <a:t>you</a:t>
            </a:r>
            <a:r>
              <a:rPr lang="it-IT" sz="1000" dirty="0"/>
              <a:t> </a:t>
            </a:r>
            <a:r>
              <a:rPr lang="it-IT" sz="1000" dirty="0" err="1"/>
              <a:t>will</a:t>
            </a:r>
            <a:r>
              <a:rPr lang="it-IT" sz="1000" dirty="0"/>
              <a:t> </a:t>
            </a:r>
            <a:r>
              <a:rPr lang="it-IT" sz="1000" dirty="0" err="1"/>
              <a:t>find</a:t>
            </a:r>
            <a:r>
              <a:rPr lang="it-IT" sz="1000" dirty="0"/>
              <a:t> the </a:t>
            </a:r>
            <a:r>
              <a:rPr lang="it-IT" sz="1000" b="1" dirty="0"/>
              <a:t>Component </a:t>
            </a:r>
            <a:r>
              <a:rPr lang="it-IT" sz="1000" b="1" dirty="0" err="1"/>
              <a:t>title</a:t>
            </a:r>
            <a:r>
              <a:rPr lang="it-IT" sz="1000" b="1" dirty="0"/>
              <a:t> </a:t>
            </a:r>
            <a:r>
              <a:rPr lang="it-IT" sz="1000" dirty="0" err="1"/>
              <a:t>at</a:t>
            </a:r>
            <a:r>
              <a:rPr lang="it-IT" sz="1000" dirty="0"/>
              <a:t> the </a:t>
            </a:r>
            <a:r>
              <a:rPr lang="it-IT" sz="1000" dirty="0" err="1"/>
              <a:t>Receiving</a:t>
            </a:r>
            <a:r>
              <a:rPr lang="it-IT" sz="1000" dirty="0"/>
              <a:t> Institution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A91D203-FC30-4645-8D92-1C56BAC5E2D5}"/>
              </a:ext>
            </a:extLst>
          </p:cNvPr>
          <p:cNvSpPr txBox="1"/>
          <p:nvPr/>
        </p:nvSpPr>
        <p:spPr>
          <a:xfrm>
            <a:off x="228599" y="2313178"/>
            <a:ext cx="8382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In </a:t>
            </a:r>
            <a:r>
              <a:rPr lang="it-IT" sz="1000" b="1" dirty="0" err="1"/>
              <a:t>column</a:t>
            </a:r>
            <a:r>
              <a:rPr lang="it-IT" sz="1000" b="1" dirty="0"/>
              <a:t> F </a:t>
            </a:r>
            <a:r>
              <a:rPr lang="it-IT" sz="1000" dirty="0" err="1"/>
              <a:t>you</a:t>
            </a:r>
            <a:r>
              <a:rPr lang="it-IT" sz="1000" dirty="0"/>
              <a:t> </a:t>
            </a:r>
            <a:r>
              <a:rPr lang="it-IT" sz="1000" dirty="0" err="1"/>
              <a:t>will</a:t>
            </a:r>
            <a:r>
              <a:rPr lang="it-IT" sz="1000" dirty="0"/>
              <a:t> </a:t>
            </a:r>
            <a:r>
              <a:rPr lang="it-IT" sz="1000" dirty="0" err="1"/>
              <a:t>find</a:t>
            </a:r>
            <a:r>
              <a:rPr lang="it-IT" sz="1000" dirty="0"/>
              <a:t> the </a:t>
            </a:r>
            <a:r>
              <a:rPr lang="it-IT" sz="1000" b="1" dirty="0"/>
              <a:t>Component Code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7D331FA-C6C4-4507-BC94-DD54E4DC033B}"/>
              </a:ext>
            </a:extLst>
          </p:cNvPr>
          <p:cNvSpPr txBox="1"/>
          <p:nvPr/>
        </p:nvSpPr>
        <p:spPr>
          <a:xfrm>
            <a:off x="4571999" y="5619690"/>
            <a:ext cx="16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In </a:t>
            </a:r>
            <a:r>
              <a:rPr lang="it-IT" sz="1000" b="1" dirty="0" err="1"/>
              <a:t>column</a:t>
            </a:r>
            <a:r>
              <a:rPr lang="it-IT" sz="1000" b="1" dirty="0"/>
              <a:t> I </a:t>
            </a:r>
            <a:r>
              <a:rPr lang="it-IT" sz="1000" dirty="0" err="1"/>
              <a:t>you</a:t>
            </a:r>
            <a:r>
              <a:rPr lang="it-IT" sz="1000" dirty="0"/>
              <a:t> </a:t>
            </a:r>
            <a:r>
              <a:rPr lang="it-IT" sz="1000" dirty="0" err="1"/>
              <a:t>will</a:t>
            </a:r>
            <a:r>
              <a:rPr lang="it-IT" sz="1000" dirty="0"/>
              <a:t> </a:t>
            </a:r>
            <a:r>
              <a:rPr lang="it-IT" sz="1000" dirty="0" err="1"/>
              <a:t>find</a:t>
            </a:r>
            <a:r>
              <a:rPr lang="it-IT" sz="1000" dirty="0"/>
              <a:t> the </a:t>
            </a:r>
            <a:r>
              <a:rPr lang="it-IT" sz="1000" b="1" dirty="0" err="1"/>
              <a:t>amount</a:t>
            </a:r>
            <a:r>
              <a:rPr lang="it-IT" sz="1000" b="1" dirty="0"/>
              <a:t> of ECTS credits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5DA06A5-AB7E-4A35-8752-F1F75E81B1DE}"/>
              </a:ext>
            </a:extLst>
          </p:cNvPr>
          <p:cNvSpPr txBox="1"/>
          <p:nvPr/>
        </p:nvSpPr>
        <p:spPr>
          <a:xfrm>
            <a:off x="6172197" y="5613428"/>
            <a:ext cx="16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In </a:t>
            </a:r>
            <a:r>
              <a:rPr lang="it-IT" sz="1000" b="1" dirty="0" err="1"/>
              <a:t>column</a:t>
            </a:r>
            <a:r>
              <a:rPr lang="it-IT" sz="1000" b="1" dirty="0"/>
              <a:t> N</a:t>
            </a:r>
            <a:r>
              <a:rPr lang="it-IT" sz="1000" dirty="0"/>
              <a:t> </a:t>
            </a:r>
            <a:r>
              <a:rPr lang="it-IT" sz="1000" dirty="0" err="1"/>
              <a:t>you</a:t>
            </a:r>
            <a:r>
              <a:rPr lang="it-IT" sz="1000" dirty="0"/>
              <a:t> </a:t>
            </a:r>
            <a:r>
              <a:rPr lang="it-IT" sz="1000" dirty="0" err="1"/>
              <a:t>will</a:t>
            </a:r>
            <a:r>
              <a:rPr lang="it-IT" sz="1000" dirty="0"/>
              <a:t> </a:t>
            </a:r>
            <a:r>
              <a:rPr lang="it-IT" sz="1000" dirty="0" err="1"/>
              <a:t>find</a:t>
            </a:r>
            <a:r>
              <a:rPr lang="it-IT" sz="1000" dirty="0"/>
              <a:t> the </a:t>
            </a:r>
            <a:r>
              <a:rPr lang="it-IT" sz="1000" b="1" dirty="0" err="1"/>
              <a:t>semester</a:t>
            </a:r>
            <a:endParaRPr lang="it-IT" sz="1000" b="1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ECFF8EE-DDE3-4598-88CB-DFD7AC56F070}"/>
              </a:ext>
            </a:extLst>
          </p:cNvPr>
          <p:cNvSpPr txBox="1"/>
          <p:nvPr/>
        </p:nvSpPr>
        <p:spPr>
          <a:xfrm>
            <a:off x="7962899" y="2313178"/>
            <a:ext cx="9525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err="1"/>
              <a:t>If</a:t>
            </a:r>
            <a:r>
              <a:rPr lang="it-IT" sz="1000" b="1" dirty="0"/>
              <a:t> </a:t>
            </a:r>
            <a:r>
              <a:rPr lang="it-IT" sz="1000" b="1" dirty="0" err="1"/>
              <a:t>applicable</a:t>
            </a:r>
            <a:r>
              <a:rPr lang="it-IT" sz="1000" b="1" dirty="0"/>
              <a:t>:</a:t>
            </a:r>
          </a:p>
          <a:p>
            <a:endParaRPr lang="it-IT" sz="1000" dirty="0"/>
          </a:p>
          <a:p>
            <a:r>
              <a:rPr lang="it-IT" sz="1000" dirty="0"/>
              <a:t>In </a:t>
            </a:r>
            <a:r>
              <a:rPr lang="it-IT" sz="1000" b="1" dirty="0" err="1"/>
              <a:t>column</a:t>
            </a:r>
            <a:r>
              <a:rPr lang="it-IT" sz="1000" b="1" dirty="0"/>
              <a:t> S </a:t>
            </a:r>
            <a:r>
              <a:rPr lang="it-IT" sz="1000" dirty="0" err="1"/>
              <a:t>you</a:t>
            </a:r>
            <a:r>
              <a:rPr lang="it-IT" sz="1000" dirty="0"/>
              <a:t> </a:t>
            </a:r>
            <a:r>
              <a:rPr lang="it-IT" sz="1000" dirty="0" err="1"/>
              <a:t>will</a:t>
            </a:r>
            <a:r>
              <a:rPr lang="it-IT" sz="1000" dirty="0"/>
              <a:t> </a:t>
            </a:r>
            <a:r>
              <a:rPr lang="it-IT" sz="1000" dirty="0" err="1"/>
              <a:t>find</a:t>
            </a:r>
            <a:r>
              <a:rPr lang="it-IT" sz="1000" dirty="0"/>
              <a:t> the </a:t>
            </a:r>
            <a:r>
              <a:rPr lang="it-IT" sz="1000" b="1" dirty="0"/>
              <a:t>Code of the single Module </a:t>
            </a:r>
          </a:p>
        </p:txBody>
      </p:sp>
    </p:spTree>
    <p:extLst>
      <p:ext uri="{BB962C8B-B14F-4D97-AF65-F5344CB8AC3E}">
        <p14:creationId xmlns:p14="http://schemas.microsoft.com/office/powerpoint/2010/main" val="358780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pc="-10" dirty="0"/>
              <a:t>Guide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5" dirty="0"/>
              <a:t> Learning</a:t>
            </a:r>
            <a:r>
              <a:rPr spc="10" dirty="0"/>
              <a:t> </a:t>
            </a:r>
            <a:r>
              <a:rPr spc="-10" dirty="0"/>
              <a:t>Agreement</a:t>
            </a:r>
          </a:p>
          <a:p>
            <a:pPr algn="ctr">
              <a:lnSpc>
                <a:spcPct val="100000"/>
              </a:lnSpc>
            </a:pPr>
            <a:r>
              <a:rPr dirty="0"/>
              <a:t>(L.A.)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its </a:t>
            </a:r>
            <a:r>
              <a:rPr spc="-10" dirty="0"/>
              <a:t>amendments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2EC99981-795D-47BB-87CA-0747D01B8604}"/>
              </a:ext>
            </a:extLst>
          </p:cNvPr>
          <p:cNvSpPr txBox="1">
            <a:spLocks/>
          </p:cNvSpPr>
          <p:nvPr/>
        </p:nvSpPr>
        <p:spPr>
          <a:xfrm>
            <a:off x="401224" y="801139"/>
            <a:ext cx="668537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353060" algn="l">
              <a:spcBef>
                <a:spcPts val="95"/>
              </a:spcBef>
            </a:pPr>
            <a:r>
              <a:rPr lang="it-IT" sz="2800" kern="0" spc="-10" dirty="0" err="1">
                <a:solidFill>
                  <a:srgbClr val="006FC0"/>
                </a:solidFill>
              </a:rPr>
              <a:t>Table</a:t>
            </a:r>
            <a:r>
              <a:rPr lang="it-IT" sz="2800" kern="0" spc="-10" dirty="0">
                <a:solidFill>
                  <a:srgbClr val="006FC0"/>
                </a:solidFill>
              </a:rPr>
              <a:t> B:</a:t>
            </a:r>
            <a:endParaRPr lang="it-IT"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6AAD5847-B8AC-4143-A94E-AFF18C6793DF}"/>
              </a:ext>
            </a:extLst>
          </p:cNvPr>
          <p:cNvSpPr txBox="1"/>
          <p:nvPr/>
        </p:nvSpPr>
        <p:spPr>
          <a:xfrm>
            <a:off x="762000" y="1638341"/>
            <a:ext cx="7620000" cy="12368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You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have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to do the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same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with the study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program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of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your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Sending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Institution, in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this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case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you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2000" dirty="0" err="1">
                <a:solidFill>
                  <a:srgbClr val="0D0D0D"/>
                </a:solidFill>
                <a:latin typeface="Calibri"/>
                <a:cs typeface="Calibri"/>
              </a:rPr>
              <a:t>have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to </a:t>
            </a:r>
            <a:r>
              <a:rPr lang="en-US" sz="2000" dirty="0">
                <a:solidFill>
                  <a:srgbClr val="0D0D0D"/>
                </a:solidFill>
                <a:latin typeface="Calibri"/>
                <a:cs typeface="Calibri"/>
              </a:rPr>
              <a:t>fill in the boxes with the data related to the corresponding course at your home university</a:t>
            </a:r>
            <a:r>
              <a:rPr lang="it-IT" sz="2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1950" dirty="0">
              <a:latin typeface="Calibri"/>
              <a:cs typeface="Calibri"/>
            </a:endParaRPr>
          </a:p>
        </p:txBody>
      </p:sp>
      <p:pic>
        <p:nvPicPr>
          <p:cNvPr id="3" name="Immagine 2" descr="Immagine che contiene testo, schermata, Carattere, software&#10;&#10;Descrizione generata automaticamente">
            <a:extLst>
              <a:ext uri="{FF2B5EF4-FFF2-40B4-BE49-F238E27FC236}">
                <a16:creationId xmlns:a16="http://schemas.microsoft.com/office/drawing/2014/main" id="{06A7527E-2C20-4223-A032-29764E02D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06" y="2742202"/>
            <a:ext cx="6131188" cy="33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3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1248</Words>
  <Application>Microsoft Office PowerPoint</Application>
  <PresentationFormat>Presentazione su schermo (4:3)</PresentationFormat>
  <Paragraphs>117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Arial MT</vt:lpstr>
      <vt:lpstr>Calibri</vt:lpstr>
      <vt:lpstr>Söhne</vt:lpstr>
      <vt:lpstr>Office Theme</vt:lpstr>
      <vt:lpstr>Guide for the OLA (Online Learning Agreement)</vt:lpstr>
      <vt:lpstr>The Online Learning Agreement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Compilazione del LA non E+</dc:title>
  <dc:creator>Stefano Camurri</dc:creator>
  <cp:lastModifiedBy>Alessia FOLLO</cp:lastModifiedBy>
  <cp:revision>9</cp:revision>
  <dcterms:created xsi:type="dcterms:W3CDTF">2024-03-08T16:36:56Z</dcterms:created>
  <dcterms:modified xsi:type="dcterms:W3CDTF">2024-03-11T15:37:42Z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2023-07-21T00:00:00Z</vt:filetime>
  </property>
  <property fmtid="{D5CDD505-2E9C-101B-9397-08002B2CF9AE}" pid="3" name="Creator">
    <vt:lpwstr>Microsoft® PowerPoint® per Office 365</vt:lpwstr>
  </property>
  <property fmtid="{D5CDD505-2E9C-101B-9397-08002B2CF9AE}" pid="4" name="LastSaved">
    <vt:filetime>2024-03-08T00:00:00Z</vt:filetime>
  </property>
</Properties>
</file>