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8F83D-748A-6D2B-4441-61887EA80E3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045C11A-D0D1-0EB7-CC47-18011B525C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BFE5E22-6A3E-B599-1077-91D4AD00EEC0}"/>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05BE7E10-5829-EB87-4F98-61671C4157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3D8A37-E12C-6502-0AF8-383BD2A8668A}"/>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354331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E2807A-1D11-43ED-E6A8-A51610B1433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ACB3EFB-9397-245A-5C00-4366EA1CD57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8788463-4842-8F12-7320-FF29609310EF}"/>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56050107-4377-8864-F6AF-CD50F7DB9B6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FCB6580-D883-9122-1B8F-562F0A3343A0}"/>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360781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6FB0EEC-8D46-869B-770A-AB8F83C1BD7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C68D3AD-5ADD-6714-7D33-D3AB0649B34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94C803F-F756-B8D0-7929-321BAA47544E}"/>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0A92A7CA-049C-F737-3403-A59253E56A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BBC0F8-02BD-8FF2-859D-BFF2B81487CA}"/>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129598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9E5464-B37A-05A7-B25A-B17CF839A1F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E18E270-08B6-FCB0-E7B3-4D46B5688E4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52D3641-3FCE-2098-F3FE-6EAA24588A33}"/>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6BE6B0FC-6013-EB0A-CBFC-BC9DB96ECC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B8875E-5621-5159-7DCA-FF5831884AAD}"/>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11327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FDA774-5C0E-8F84-4C3F-2C277FE79D3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1AA5ACA-471F-D98C-8B92-21754147264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11FF50F-8C51-3D79-5C2E-4A6C4E3ABC07}"/>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EDB454BB-27D0-87F6-EC13-F512866A09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EADEF8F-03BF-8424-3C6B-E21BF8939D68}"/>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348531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756570-D29D-F4D0-3CF2-93DE26CF067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208FF6-2DCE-2CF6-2D29-484D6867607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718B063-012A-4149-9E7D-7FEE209274C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5FC8C74-212F-78B3-E474-2A79C1E51362}"/>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6" name="Segnaposto piè di pagina 5">
            <a:extLst>
              <a:ext uri="{FF2B5EF4-FFF2-40B4-BE49-F238E27FC236}">
                <a16:creationId xmlns:a16="http://schemas.microsoft.com/office/drawing/2014/main" id="{12FB0EF6-D515-DBA6-B2AF-3F3ADEFA949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9E673E3-B032-BAAE-3E50-281C606EF722}"/>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155813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1DFD3-797B-9EEA-B619-AEA39D8625D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0BC1A3B-8BC8-FF31-68A9-35D5E497B0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91DE796-7019-151D-A2E1-95F682A6D9A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54180A2-D7A3-084B-449D-5EDF624C46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0D5F25C-A98C-5F83-D8EF-819CAA774ED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229E00D-8E0E-254F-91CD-F8034621FC64}"/>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8" name="Segnaposto piè di pagina 7">
            <a:extLst>
              <a:ext uri="{FF2B5EF4-FFF2-40B4-BE49-F238E27FC236}">
                <a16:creationId xmlns:a16="http://schemas.microsoft.com/office/drawing/2014/main" id="{2E870CF5-5BB3-3149-FCF9-F54E6365E2D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F6BA22E-5D0A-5F2C-B36C-AF4135D49447}"/>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330505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2F3E0B-BFC2-637A-9E22-F637E4F1AE6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81146C2-E501-EADA-7F58-AB7469D01C88}"/>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4" name="Segnaposto piè di pagina 3">
            <a:extLst>
              <a:ext uri="{FF2B5EF4-FFF2-40B4-BE49-F238E27FC236}">
                <a16:creationId xmlns:a16="http://schemas.microsoft.com/office/drawing/2014/main" id="{4B987F6C-E0FC-3AC1-6BB2-F25E4289820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3BDC8F3-DE2F-8DEE-C3C3-293F65590FC8}"/>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39353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87203C0-F90E-2BEF-B60D-030327864F8F}"/>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3" name="Segnaposto piè di pagina 2">
            <a:extLst>
              <a:ext uri="{FF2B5EF4-FFF2-40B4-BE49-F238E27FC236}">
                <a16:creationId xmlns:a16="http://schemas.microsoft.com/office/drawing/2014/main" id="{0FA7C89C-75BD-45BC-38F4-8CF3454D821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6B62E36-165B-17ED-E9DC-817C8E8C2FC2}"/>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126805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DBF33A-99FA-F6B0-B268-39CD30F7D03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F690326-E2DB-1FB4-41A1-AB7F4324B8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536E9ED-97BA-BAA0-D22A-2D9068A286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7D0A687-0B96-50F4-0D24-C901DFA7F65D}"/>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6" name="Segnaposto piè di pagina 5">
            <a:extLst>
              <a:ext uri="{FF2B5EF4-FFF2-40B4-BE49-F238E27FC236}">
                <a16:creationId xmlns:a16="http://schemas.microsoft.com/office/drawing/2014/main" id="{622C98AB-2608-D7BB-BC87-BB61EFF9007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8B5466D-8521-D14C-F58A-735D58034570}"/>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1929048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73DF70-2987-4592-D709-8B8BE828AFB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D92DEB2-2137-79D9-5F01-1F7E46E6D6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4D0FE2D-0D01-064B-4D63-0A924D736C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265E5E8-E650-5D1F-0D28-6F33CDC5E83D}"/>
              </a:ext>
            </a:extLst>
          </p:cNvPr>
          <p:cNvSpPr>
            <a:spLocks noGrp="1"/>
          </p:cNvSpPr>
          <p:nvPr>
            <p:ph type="dt" sz="half" idx="10"/>
          </p:nvPr>
        </p:nvSpPr>
        <p:spPr/>
        <p:txBody>
          <a:bodyPr/>
          <a:lstStyle/>
          <a:p>
            <a:fld id="{62E000C9-3ECD-44ED-9CE3-CB5D19BEF1DA}" type="datetimeFigureOut">
              <a:rPr lang="it-IT" smtClean="0"/>
              <a:t>17/06/2026</a:t>
            </a:fld>
            <a:endParaRPr lang="it-IT"/>
          </a:p>
        </p:txBody>
      </p:sp>
      <p:sp>
        <p:nvSpPr>
          <p:cNvPr id="6" name="Segnaposto piè di pagina 5">
            <a:extLst>
              <a:ext uri="{FF2B5EF4-FFF2-40B4-BE49-F238E27FC236}">
                <a16:creationId xmlns:a16="http://schemas.microsoft.com/office/drawing/2014/main" id="{08B4A92D-4059-330F-CC9C-C1048B98000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26FB041-6FF3-6DB1-923B-114D0B79CA0A}"/>
              </a:ext>
            </a:extLst>
          </p:cNvPr>
          <p:cNvSpPr>
            <a:spLocks noGrp="1"/>
          </p:cNvSpPr>
          <p:nvPr>
            <p:ph type="sldNum" sz="quarter" idx="12"/>
          </p:nvPr>
        </p:nvSpPr>
        <p:spPr/>
        <p:txBody>
          <a:bodyPr/>
          <a:lstStyle/>
          <a:p>
            <a:fld id="{D5096E7C-C78D-4C12-8B4A-678915CD1AD7}" type="slidenum">
              <a:rPr lang="it-IT" smtClean="0"/>
              <a:t>‹N›</a:t>
            </a:fld>
            <a:endParaRPr lang="it-IT"/>
          </a:p>
        </p:txBody>
      </p:sp>
    </p:spTree>
    <p:extLst>
      <p:ext uri="{BB962C8B-B14F-4D97-AF65-F5344CB8AC3E}">
        <p14:creationId xmlns:p14="http://schemas.microsoft.com/office/powerpoint/2010/main" val="2631963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5EF8003-773A-DF3F-EEE6-FAD0CE4625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C196245-43DF-A1F8-B6C1-BF3115695C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83A037-BE9A-CA3E-1D82-639DB03177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E000C9-3ECD-44ED-9CE3-CB5D19BEF1DA}" type="datetimeFigureOut">
              <a:rPr lang="it-IT" smtClean="0"/>
              <a:t>17/06/2026</a:t>
            </a:fld>
            <a:endParaRPr lang="it-IT"/>
          </a:p>
        </p:txBody>
      </p:sp>
      <p:sp>
        <p:nvSpPr>
          <p:cNvPr id="5" name="Segnaposto piè di pagina 4">
            <a:extLst>
              <a:ext uri="{FF2B5EF4-FFF2-40B4-BE49-F238E27FC236}">
                <a16:creationId xmlns:a16="http://schemas.microsoft.com/office/drawing/2014/main" id="{05566690-EDE3-38E0-0996-573E8A76C7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9259317A-A8C0-180B-E537-6801E11599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096E7C-C78D-4C12-8B4A-678915CD1AD7}" type="slidenum">
              <a:rPr lang="it-IT" smtClean="0"/>
              <a:t>‹N›</a:t>
            </a:fld>
            <a:endParaRPr lang="it-IT"/>
          </a:p>
        </p:txBody>
      </p:sp>
    </p:spTree>
    <p:extLst>
      <p:ext uri="{BB962C8B-B14F-4D97-AF65-F5344CB8AC3E}">
        <p14:creationId xmlns:p14="http://schemas.microsoft.com/office/powerpoint/2010/main" val="3591565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Immagine che contiene Viso umano, persona, Fronte, Mento&#10;&#10;Il contenuto generato dall'IA potrebbe non essere corretto.">
            <a:extLst>
              <a:ext uri="{FF2B5EF4-FFF2-40B4-BE49-F238E27FC236}">
                <a16:creationId xmlns:a16="http://schemas.microsoft.com/office/drawing/2014/main" id="{8C62D3E6-4A37-9AE8-0424-4449196BC0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7437" y="1166732"/>
            <a:ext cx="1299796" cy="1299796"/>
          </a:xfrm>
          <a:prstGeom prst="rect">
            <a:avLst/>
          </a:prstGeom>
          <a:noFill/>
        </p:spPr>
      </p:pic>
      <p:sp>
        <p:nvSpPr>
          <p:cNvPr id="6" name="CasellaDiTesto 5">
            <a:extLst>
              <a:ext uri="{FF2B5EF4-FFF2-40B4-BE49-F238E27FC236}">
                <a16:creationId xmlns:a16="http://schemas.microsoft.com/office/drawing/2014/main" id="{7B5C1712-C527-A17F-EEA4-0F679BFABBBB}"/>
              </a:ext>
            </a:extLst>
          </p:cNvPr>
          <p:cNvSpPr txBox="1"/>
          <p:nvPr/>
        </p:nvSpPr>
        <p:spPr>
          <a:xfrm>
            <a:off x="1968759" y="1101676"/>
            <a:ext cx="10139266" cy="5713102"/>
          </a:xfrm>
          <a:prstGeom prst="rect">
            <a:avLst/>
          </a:prstGeom>
          <a:noFill/>
        </p:spPr>
        <p:txBody>
          <a:bodyPr wrap="square">
            <a:spAutoFit/>
          </a:bodyPr>
          <a:lstStyle/>
          <a:p>
            <a:pPr>
              <a:lnSpc>
                <a:spcPct val="107000"/>
              </a:lnSpc>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Alejandro Cifuentes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is a Full Research Professor at the National Research Council of Spain (CSIC) in Madrid, Head of the Laboratory of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Foodomics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and Director of the Metabolomics Platform (International Excellence Campus CSIC + University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Autonoma</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of Madrid). He has been Founding Director of the Institute of Food Science Research and Deputy Director of the Institute of Industrial Fermentations, both belonging to CSIC. Alejandro's activity includes advanced analytical methods development for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Foodomics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(including metabolomics and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lipidomics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food quality and safety, as well as isolation and characterization of natural bioactive compounds and their effect on human health. He holds different national and international awards, is member of the Editorial Board of 21 international journals (including Journal of Pharmaceutical Analysis, Journal of Separation Science, Food Analytical Methods, Food Quality and Safety, Current Opinion in Food Science, Current Research in Biotechnology, Electrophoresis, International Journal of Molecular Sciences, etc.), Editor of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TrAC</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-Trends in Analytical Chemistry, Specialty Chief Editor of Frontiers in Nutrition and Editor-in-Chief of Exploration of Foods and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Foodomics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 Open Exploration journal) and Comprehensive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Foodomics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 Elsevier Major Reference Work). He has published more than 400 SCI papers, 40 books and book chapters and 9 patents. His h index is 91 (Google scholar, January 2026) and his works have received more than 36000 citations. Alejandro has given more than 200 invited lectures in different national and international meetings in Europe, Asia, Africa, America and Oceania. He has defined for the first time in a SCI journal the new discipline of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Foodomics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He has been continuously included in the Top 1% World Scientists by the Stanford University Ranking.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9" name="Immagine 8">
            <a:extLst>
              <a:ext uri="{FF2B5EF4-FFF2-40B4-BE49-F238E27FC236}">
                <a16:creationId xmlns:a16="http://schemas.microsoft.com/office/drawing/2014/main" id="{DED49330-D51F-FE51-1446-57196C5E0AB1}"/>
              </a:ext>
            </a:extLst>
          </p:cNvPr>
          <p:cNvPicPr>
            <a:picLocks noChangeAspect="1"/>
          </p:cNvPicPr>
          <p:nvPr/>
        </p:nvPicPr>
        <p:blipFill>
          <a:blip r:embed="rId3"/>
          <a:stretch>
            <a:fillRect/>
          </a:stretch>
        </p:blipFill>
        <p:spPr>
          <a:xfrm>
            <a:off x="158620" y="233264"/>
            <a:ext cx="2408657" cy="754689"/>
          </a:xfrm>
          <a:prstGeom prst="rect">
            <a:avLst/>
          </a:prstGeom>
        </p:spPr>
      </p:pic>
    </p:spTree>
    <p:extLst>
      <p:ext uri="{BB962C8B-B14F-4D97-AF65-F5344CB8AC3E}">
        <p14:creationId xmlns:p14="http://schemas.microsoft.com/office/powerpoint/2010/main" val="382669446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305</Words>
  <Application>Microsoft Office PowerPoint</Application>
  <PresentationFormat>Widescreen</PresentationFormat>
  <Paragraphs>1</Paragraphs>
  <Slides>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Aptos</vt:lpstr>
      <vt:lpstr>Aptos Display</vt:lpstr>
      <vt:lpstr>Arial</vt:lpstr>
      <vt:lpstr>Tema di Office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Antonella CAVAZZA</dc:creator>
  <cp:lastModifiedBy>Antonella CAVAZZA</cp:lastModifiedBy>
  <cp:revision>1</cp:revision>
  <dcterms:created xsi:type="dcterms:W3CDTF">2026-06-17T20:23:01Z</dcterms:created>
  <dcterms:modified xsi:type="dcterms:W3CDTF">2026-06-17T20:27:42Z</dcterms:modified>
</cp:coreProperties>
</file>