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notesMasterIdLst>
    <p:notesMasterId r:id="rId22"/>
  </p:notesMasterIdLst>
  <p:handoutMasterIdLst>
    <p:handoutMasterId r:id="rId23"/>
  </p:handoutMasterIdLst>
  <p:sldIdLst>
    <p:sldId id="387" r:id="rId2"/>
    <p:sldId id="383" r:id="rId3"/>
    <p:sldId id="382" r:id="rId4"/>
    <p:sldId id="364" r:id="rId5"/>
    <p:sldId id="386" r:id="rId6"/>
    <p:sldId id="369" r:id="rId7"/>
    <p:sldId id="371" r:id="rId8"/>
    <p:sldId id="372" r:id="rId9"/>
    <p:sldId id="384" r:id="rId10"/>
    <p:sldId id="368" r:id="rId11"/>
    <p:sldId id="381" r:id="rId12"/>
    <p:sldId id="380" r:id="rId13"/>
    <p:sldId id="373" r:id="rId14"/>
    <p:sldId id="374" r:id="rId15"/>
    <p:sldId id="378" r:id="rId16"/>
    <p:sldId id="379" r:id="rId17"/>
    <p:sldId id="376" r:id="rId18"/>
    <p:sldId id="377" r:id="rId19"/>
    <p:sldId id="375" r:id="rId20"/>
    <p:sldId id="388" r:id="rId21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aria DE MUNARI" initials="IDM" lastIdx="1" clrIdx="0">
    <p:extLst>
      <p:ext uri="{19B8F6BF-5375-455C-9EA6-DF929625EA0E}">
        <p15:presenceInfo xmlns:p15="http://schemas.microsoft.com/office/powerpoint/2012/main" userId="Ilaria DE MUNA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EB8"/>
    <a:srgbClr val="9A0000"/>
    <a:srgbClr val="F24C4C"/>
    <a:srgbClr val="8EBAE2"/>
    <a:srgbClr val="007E39"/>
    <a:srgbClr val="07B1B1"/>
    <a:srgbClr val="08BCB8"/>
    <a:srgbClr val="FFFC00"/>
    <a:srgbClr val="F5FB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81192"/>
  </p:normalViewPr>
  <p:slideViewPr>
    <p:cSldViewPr snapToGrid="0" snapToObjects="1">
      <p:cViewPr varScale="1">
        <p:scale>
          <a:sx n="68" d="100"/>
          <a:sy n="68" d="100"/>
        </p:scale>
        <p:origin x="2040" y="62"/>
      </p:cViewPr>
      <p:guideLst/>
    </p:cSldViewPr>
  </p:slideViewPr>
  <p:outlineViewPr>
    <p:cViewPr>
      <p:scale>
        <a:sx n="33" d="100"/>
        <a:sy n="33" d="100"/>
      </p:scale>
      <p:origin x="0" y="-120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868D12B-9193-49CE-A2CB-0D81070A39DD}" type="datetimeFigureOut">
              <a:rPr lang="it-IT"/>
              <a:pPr>
                <a:defRPr/>
              </a:pPr>
              <a:t>08/01/2019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A1F72BA-4346-4BDE-8464-61ADEBE7FB5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BB6E1F-2D10-476C-99E9-677187079F89}" type="datetimeFigureOut">
              <a:rPr lang="it-IT"/>
              <a:pPr>
                <a:defRPr/>
              </a:pPr>
              <a:t>08/01/2019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1C23E2-D579-4BF3-8120-8BAEE51EF74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16426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5893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68149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6893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26193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742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968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9858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8389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47380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3486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altLang="it-IT" dirty="0" smtClean="0">
                <a:solidFill>
                  <a:srgbClr val="005EB8"/>
                </a:solidFill>
              </a:rPr>
              <a:t>Nessuno</a:t>
            </a:r>
            <a:r>
              <a:rPr lang="it-IT" altLang="it-IT" baseline="0" dirty="0" smtClean="0">
                <a:solidFill>
                  <a:srgbClr val="005EB8"/>
                </a:solidFill>
              </a:rPr>
              <a:t> escluso</a:t>
            </a:r>
            <a:endParaRPr lang="it-IT" alt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2707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667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18355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aseline="0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1C23E2-D579-4BF3-8120-8BAEE51EF749}" type="slidenum">
              <a:rPr lang="it-IT" smtClean="0"/>
              <a:pPr>
                <a:defRPr/>
              </a:pPr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6509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9144000" cy="6916738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43000" y="4453460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60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pic>
        <p:nvPicPr>
          <p:cNvPr id="8" name="Immagin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2997200"/>
            <a:ext cx="24860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7038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628650" y="184821"/>
            <a:ext cx="78867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grpSp>
        <p:nvGrpSpPr>
          <p:cNvPr id="12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3" name="Rettangolo 12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6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870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C3616-FA92-0F44-B6D1-81F6EA6AE92C}" type="datetimeFigureOut">
              <a:rPr lang="it-IT" smtClean="0"/>
              <a:t>08/01/2019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032A5-23E3-C647-AAB1-C723956778F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654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184821"/>
            <a:ext cx="78867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064791"/>
          </a:xfrm>
        </p:spPr>
        <p:txBody>
          <a:bodyPr/>
          <a:lstStyle>
            <a:lvl1pPr>
              <a:defRPr>
                <a:solidFill>
                  <a:srgbClr val="005EB8"/>
                </a:solidFill>
              </a:defRPr>
            </a:lvl1pPr>
            <a:lvl2pPr>
              <a:defRPr>
                <a:solidFill>
                  <a:srgbClr val="005EB8"/>
                </a:solidFill>
              </a:defRPr>
            </a:lvl2pPr>
            <a:lvl3pPr>
              <a:defRPr>
                <a:solidFill>
                  <a:srgbClr val="005EB8"/>
                </a:solidFill>
              </a:defRPr>
            </a:lvl3pPr>
            <a:lvl4pPr>
              <a:defRPr>
                <a:solidFill>
                  <a:srgbClr val="005EB8"/>
                </a:solidFill>
              </a:defRPr>
            </a:lvl4pPr>
            <a:lvl5pPr>
              <a:defRPr>
                <a:solidFill>
                  <a:srgbClr val="005EB8"/>
                </a:solidFill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grpSp>
        <p:nvGrpSpPr>
          <p:cNvPr id="7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8" name="Rettangolo 7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3247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296182"/>
          </a:xfrm>
        </p:spPr>
        <p:txBody>
          <a:bodyPr/>
          <a:lstStyle>
            <a:lvl1pPr marL="0" indent="0">
              <a:buNone/>
              <a:defRPr sz="2400">
                <a:solidFill>
                  <a:srgbClr val="005EB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</p:txBody>
      </p:sp>
      <p:grpSp>
        <p:nvGrpSpPr>
          <p:cNvPr id="22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23" name="Rettangolo 22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26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53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072899"/>
          </a:xfrm>
        </p:spPr>
        <p:txBody>
          <a:bodyPr/>
          <a:lstStyle>
            <a:lvl1pPr>
              <a:defRPr>
                <a:solidFill>
                  <a:srgbClr val="005EB8"/>
                </a:solidFill>
              </a:defRPr>
            </a:lvl1pPr>
            <a:lvl2pPr>
              <a:defRPr>
                <a:solidFill>
                  <a:srgbClr val="005EB8"/>
                </a:solidFill>
              </a:defRPr>
            </a:lvl2pPr>
            <a:lvl3pPr>
              <a:defRPr>
                <a:solidFill>
                  <a:srgbClr val="005EB8"/>
                </a:solidFill>
              </a:defRPr>
            </a:lvl3pPr>
            <a:lvl4pPr>
              <a:defRPr>
                <a:solidFill>
                  <a:srgbClr val="005EB8"/>
                </a:solidFill>
              </a:defRPr>
            </a:lvl4pPr>
            <a:lvl5pPr>
              <a:defRPr>
                <a:solidFill>
                  <a:srgbClr val="005EB8"/>
                </a:solidFill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072899"/>
          </a:xfrm>
        </p:spPr>
        <p:txBody>
          <a:bodyPr/>
          <a:lstStyle>
            <a:lvl1pPr>
              <a:defRPr>
                <a:solidFill>
                  <a:srgbClr val="005EB8"/>
                </a:solidFill>
              </a:defRPr>
            </a:lvl1pPr>
            <a:lvl2pPr>
              <a:defRPr>
                <a:solidFill>
                  <a:srgbClr val="005EB8"/>
                </a:solidFill>
              </a:defRPr>
            </a:lvl2pPr>
            <a:lvl3pPr>
              <a:defRPr>
                <a:solidFill>
                  <a:srgbClr val="005EB8"/>
                </a:solidFill>
              </a:defRPr>
            </a:lvl3pPr>
            <a:lvl4pPr>
              <a:defRPr>
                <a:solidFill>
                  <a:srgbClr val="005EB8"/>
                </a:solidFill>
              </a:defRPr>
            </a:lvl4pPr>
            <a:lvl5pPr>
              <a:defRPr>
                <a:solidFill>
                  <a:srgbClr val="005EB8"/>
                </a:solidFill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7" name="Titolo 1"/>
          <p:cNvSpPr>
            <a:spLocks noGrp="1"/>
          </p:cNvSpPr>
          <p:nvPr>
            <p:ph type="title"/>
          </p:nvPr>
        </p:nvSpPr>
        <p:spPr>
          <a:xfrm>
            <a:off x="628650" y="184821"/>
            <a:ext cx="78867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grpSp>
        <p:nvGrpSpPr>
          <p:cNvPr id="18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9" name="Rettangolo 18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20" name="Immagine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22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6991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EB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399888"/>
          </a:xfrm>
        </p:spPr>
        <p:txBody>
          <a:bodyPr/>
          <a:lstStyle>
            <a:lvl1pPr>
              <a:defRPr>
                <a:solidFill>
                  <a:srgbClr val="005EB8"/>
                </a:solidFill>
              </a:defRPr>
            </a:lvl1pPr>
            <a:lvl2pPr>
              <a:defRPr>
                <a:solidFill>
                  <a:srgbClr val="005EB8"/>
                </a:solidFill>
              </a:defRPr>
            </a:lvl2pPr>
            <a:lvl3pPr>
              <a:defRPr>
                <a:solidFill>
                  <a:srgbClr val="005EB8"/>
                </a:solidFill>
              </a:defRPr>
            </a:lvl3pPr>
            <a:lvl4pPr>
              <a:defRPr>
                <a:solidFill>
                  <a:srgbClr val="005EB8"/>
                </a:solidFill>
              </a:defRPr>
            </a:lvl4pPr>
            <a:lvl5pPr>
              <a:defRPr>
                <a:solidFill>
                  <a:srgbClr val="005EB8"/>
                </a:solidFill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EB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399888"/>
          </a:xfrm>
        </p:spPr>
        <p:txBody>
          <a:bodyPr/>
          <a:lstStyle>
            <a:lvl1pPr>
              <a:defRPr>
                <a:solidFill>
                  <a:srgbClr val="005EB8"/>
                </a:solidFill>
              </a:defRPr>
            </a:lvl1pPr>
            <a:lvl2pPr>
              <a:defRPr>
                <a:solidFill>
                  <a:srgbClr val="005EB8"/>
                </a:solidFill>
              </a:defRPr>
            </a:lvl2pPr>
            <a:lvl3pPr>
              <a:defRPr>
                <a:solidFill>
                  <a:srgbClr val="005EB8"/>
                </a:solidFill>
              </a:defRPr>
            </a:lvl3pPr>
            <a:lvl4pPr>
              <a:defRPr>
                <a:solidFill>
                  <a:srgbClr val="005EB8"/>
                </a:solidFill>
              </a:defRPr>
            </a:lvl4pPr>
            <a:lvl5pPr>
              <a:defRPr>
                <a:solidFill>
                  <a:srgbClr val="005EB8"/>
                </a:solidFill>
              </a:defRPr>
            </a:lvl5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15" name="Titolo 1"/>
          <p:cNvSpPr>
            <a:spLocks noGrp="1"/>
          </p:cNvSpPr>
          <p:nvPr>
            <p:ph type="title"/>
          </p:nvPr>
        </p:nvSpPr>
        <p:spPr>
          <a:xfrm>
            <a:off x="628650" y="184821"/>
            <a:ext cx="78867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grpSp>
        <p:nvGrpSpPr>
          <p:cNvPr id="16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7" name="Rettangolo 16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8" name="Immagin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20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70446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628650" y="184821"/>
            <a:ext cx="7886700" cy="1325563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grpSp>
        <p:nvGrpSpPr>
          <p:cNvPr id="12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3" name="Rettangolo 12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4" name="Immagine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6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10628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1" name="Rettangolo 10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4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723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>
                <a:solidFill>
                  <a:srgbClr val="005EB8"/>
                </a:solidFill>
              </a:defRPr>
            </a:lvl1pPr>
            <a:lvl2pPr>
              <a:defRPr sz="2800">
                <a:solidFill>
                  <a:srgbClr val="005EB8"/>
                </a:solidFill>
              </a:defRPr>
            </a:lvl2pPr>
            <a:lvl3pPr>
              <a:defRPr sz="2400">
                <a:solidFill>
                  <a:srgbClr val="005EB8"/>
                </a:solidFill>
              </a:defRPr>
            </a:lvl3pPr>
            <a:lvl4pPr>
              <a:defRPr sz="2000">
                <a:solidFill>
                  <a:srgbClr val="005EB8"/>
                </a:solidFill>
              </a:defRPr>
            </a:lvl4pPr>
            <a:lvl5pPr>
              <a:defRPr sz="2000">
                <a:solidFill>
                  <a:srgbClr val="005EB8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5EB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</p:txBody>
      </p:sp>
      <p:grpSp>
        <p:nvGrpSpPr>
          <p:cNvPr id="13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4" name="Rettangolo 13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404126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>
                <a:solidFill>
                  <a:srgbClr val="005EB8"/>
                </a:solidFill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5EB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 smtClean="0"/>
              <a:t>Modifica gli stili del testo dello schema</a:t>
            </a:r>
          </a:p>
        </p:txBody>
      </p:sp>
      <p:grpSp>
        <p:nvGrpSpPr>
          <p:cNvPr id="13" name="Gruppo 12"/>
          <p:cNvGrpSpPr>
            <a:grpSpLocks/>
          </p:cNvGrpSpPr>
          <p:nvPr userDrawn="1"/>
        </p:nvGrpSpPr>
        <p:grpSpPr bwMode="auto">
          <a:xfrm>
            <a:off x="0" y="6091237"/>
            <a:ext cx="9144000" cy="766763"/>
            <a:chOff x="0" y="6150708"/>
            <a:chExt cx="9144000" cy="765907"/>
          </a:xfrm>
        </p:grpSpPr>
        <p:sp>
          <p:nvSpPr>
            <p:cNvPr id="14" name="Rettangolo 13"/>
            <p:cNvSpPr/>
            <p:nvPr/>
          </p:nvSpPr>
          <p:spPr>
            <a:xfrm>
              <a:off x="0" y="6150708"/>
              <a:ext cx="9144000" cy="765907"/>
            </a:xfrm>
            <a:prstGeom prst="rect">
              <a:avLst/>
            </a:prstGeom>
            <a:solidFill>
              <a:srgbClr val="005E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t-IT"/>
            </a:p>
          </p:txBody>
        </p:sp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9323" y="6287216"/>
              <a:ext cx="1547446" cy="492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Segnaposto piè di pagina 15"/>
          <p:cNvSpPr>
            <a:spLocks noGrp="1"/>
          </p:cNvSpPr>
          <p:nvPr>
            <p:ph type="ftr" sz="quarter" idx="11"/>
          </p:nvPr>
        </p:nvSpPr>
        <p:spPr>
          <a:xfrm>
            <a:off x="3028950" y="6227898"/>
            <a:ext cx="3086100" cy="493577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La Qualità e i processi di Assicurazione Qualità</a:t>
            </a:r>
            <a:endParaRPr lang="it-IT" dirty="0"/>
          </a:p>
        </p:txBody>
      </p:sp>
      <p:sp>
        <p:nvSpPr>
          <p:cNvPr id="17" name="Segnaposto numero diapositiva 16"/>
          <p:cNvSpPr>
            <a:spLocks noGrp="1"/>
          </p:cNvSpPr>
          <p:nvPr>
            <p:ph type="sldNum" sz="quarter" idx="12"/>
          </p:nvPr>
        </p:nvSpPr>
        <p:spPr>
          <a:xfrm>
            <a:off x="417758" y="6227898"/>
            <a:ext cx="2057400" cy="494203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D59864C0-3504-416B-B8FD-1AE47F56C3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63302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La Qualità e i processi di Assicurazione Qualità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864C0-3504-416B-B8FD-1AE47F56C3B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413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72" r:id="rId10"/>
    <p:sldLayoutId id="2147483683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19050"/>
            <a:ext cx="9144000" cy="6916738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11267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444500"/>
            <a:ext cx="24860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CasellaDiTesto 4"/>
          <p:cNvSpPr txBox="1">
            <a:spLocks noChangeArrowheads="1"/>
          </p:cNvSpPr>
          <p:nvPr/>
        </p:nvSpPr>
        <p:spPr bwMode="auto">
          <a:xfrm>
            <a:off x="195263" y="1724025"/>
            <a:ext cx="8356600" cy="5032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it-IT" sz="2400" dirty="0">
                <a:solidFill>
                  <a:schemeClr val="bg1"/>
                </a:solidFill>
              </a:rPr>
              <a:t>ORGANI DI GOVERNO E PROVVEDIMENTI AMMINISTRATIVI PRESSO L’UNIVERSITA’ DI PARMA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dirty="0">
                <a:solidFill>
                  <a:schemeClr val="bg1"/>
                </a:solidFill>
              </a:rPr>
              <a:t>IL PROCESSO DI ASSICURAZIONE DELLA QUALITA</a:t>
            </a:r>
            <a:r>
              <a:rPr lang="it-IT" altLang="it-IT" sz="2000" dirty="0" smtClean="0">
                <a:solidFill>
                  <a:schemeClr val="bg1"/>
                </a:solidFill>
              </a:rPr>
              <a:t>’</a:t>
            </a:r>
          </a:p>
          <a:p>
            <a:pPr algn="ctr">
              <a:spcBef>
                <a:spcPts val="0"/>
              </a:spcBef>
              <a:buNone/>
              <a:defRPr/>
            </a:pPr>
            <a:endParaRPr lang="it-IT" sz="1600" dirty="0" smtClean="0">
              <a:solidFill>
                <a:schemeClr val="bg1"/>
              </a:solidFill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it-IT" sz="1600" dirty="0" smtClean="0">
                <a:solidFill>
                  <a:schemeClr val="bg1"/>
                </a:solidFill>
              </a:rPr>
              <a:t>Relatrice incontri </a:t>
            </a:r>
            <a:r>
              <a:rPr lang="it-IT" sz="1600" dirty="0">
                <a:solidFill>
                  <a:schemeClr val="bg1"/>
                </a:solidFill>
              </a:rPr>
              <a:t>15 </a:t>
            </a:r>
            <a:r>
              <a:rPr lang="it-IT" sz="1600" dirty="0" smtClean="0">
                <a:solidFill>
                  <a:schemeClr val="bg1"/>
                </a:solidFill>
              </a:rPr>
              <a:t>– 22 novembre </a:t>
            </a:r>
            <a:r>
              <a:rPr lang="it-IT" sz="1600" dirty="0">
                <a:solidFill>
                  <a:schemeClr val="bg1"/>
                </a:solidFill>
              </a:rPr>
              <a:t>2018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it-IT" sz="1600" dirty="0">
                <a:solidFill>
                  <a:schemeClr val="bg1"/>
                </a:solidFill>
              </a:rPr>
              <a:t>Prof.ssa </a:t>
            </a:r>
            <a:r>
              <a:rPr lang="it-IT" sz="1600" dirty="0" smtClean="0">
                <a:solidFill>
                  <a:schemeClr val="bg1"/>
                </a:solidFill>
              </a:rPr>
              <a:t>Ilaria De Munari 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it-IT" sz="1600" dirty="0" smtClean="0">
                <a:solidFill>
                  <a:schemeClr val="bg1"/>
                </a:solidFill>
              </a:rPr>
              <a:t>Professore Associato in Ingegneria </a:t>
            </a:r>
            <a:r>
              <a:rPr lang="it-IT" sz="1600" dirty="0">
                <a:solidFill>
                  <a:schemeClr val="bg1"/>
                </a:solidFill>
              </a:rPr>
              <a:t>industriale e </a:t>
            </a:r>
            <a:r>
              <a:rPr lang="it-IT" sz="1600" dirty="0" smtClean="0">
                <a:solidFill>
                  <a:schemeClr val="bg1"/>
                </a:solidFill>
              </a:rPr>
              <a:t>dell'informazione afferente al Dipartimento di Ingegneria e Architettura e Componente del Presidio della Qualità di Ateneo</a:t>
            </a:r>
          </a:p>
          <a:p>
            <a:pPr algn="ctr">
              <a:spcBef>
                <a:spcPts val="0"/>
              </a:spcBef>
              <a:buNone/>
              <a:defRPr/>
            </a:pPr>
            <a:r>
              <a:rPr lang="it-IT" sz="1400" dirty="0">
                <a:solidFill>
                  <a:schemeClr val="bg1"/>
                </a:solidFill>
              </a:rPr>
              <a:t> </a:t>
            </a:r>
            <a:endParaRPr lang="it-IT" sz="1600" dirty="0">
              <a:solidFill>
                <a:schemeClr val="bg1"/>
              </a:solidFill>
            </a:endParaRPr>
          </a:p>
          <a:p>
            <a:pPr algn="ctr">
              <a:spcBef>
                <a:spcPts val="0"/>
              </a:spcBef>
              <a:buNone/>
              <a:defRPr/>
            </a:pPr>
            <a:r>
              <a:rPr lang="it-IT" sz="1600" dirty="0">
                <a:solidFill>
                  <a:schemeClr val="bg1"/>
                </a:solidFill>
              </a:rPr>
              <a:t> </a:t>
            </a:r>
            <a:endParaRPr lang="it-IT" altLang="it-IT" sz="3600" dirty="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it-IT" altLang="it-IT" sz="1600" dirty="0">
                <a:solidFill>
                  <a:schemeClr val="bg1"/>
                </a:solidFill>
              </a:rPr>
              <a:t>Parma, 15-22 Novembre 2018	              U.O. Programmazione, Organi e 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buFontTx/>
              <a:buNone/>
            </a:pPr>
            <a:r>
              <a:rPr lang="it-IT" altLang="it-IT" sz="1600" dirty="0">
                <a:solidFill>
                  <a:schemeClr val="bg1"/>
                </a:solidFill>
              </a:rPr>
              <a:t>					Affari Istituzionali					</a:t>
            </a:r>
          </a:p>
        </p:txBody>
      </p:sp>
    </p:spTree>
    <p:extLst>
      <p:ext uri="{BB962C8B-B14F-4D97-AF65-F5344CB8AC3E}">
        <p14:creationId xmlns:p14="http://schemas.microsoft.com/office/powerpoint/2010/main" val="92840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</a:pPr>
            <a:r>
              <a:rPr lang="it-IT" b="1" dirty="0" smtClean="0"/>
              <a:t>ASSICURAZIONE DELLA 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600879" y="1510384"/>
            <a:ext cx="8092359" cy="431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sz="2400" dirty="0"/>
              <a:t>È la totalità delle attività messe in opera per </a:t>
            </a:r>
            <a:r>
              <a:rPr lang="it-IT" sz="2400" b="1" dirty="0"/>
              <a:t>produrre adeguata fiducia</a:t>
            </a:r>
            <a:r>
              <a:rPr lang="it-IT" sz="2400" dirty="0"/>
              <a:t> che gli obiettivi della Qualità saranno soddisfatti</a:t>
            </a:r>
            <a:r>
              <a:rPr lang="it-IT" sz="2400" dirty="0" smtClean="0"/>
              <a:t>.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sz="2400" dirty="0" smtClean="0"/>
              <a:t>È l’</a:t>
            </a:r>
            <a:r>
              <a:rPr lang="it-IT" sz="2400" b="1" dirty="0" smtClean="0"/>
              <a:t>insieme dei processi </a:t>
            </a:r>
            <a:r>
              <a:rPr lang="it-IT" sz="2400" dirty="0" smtClean="0"/>
              <a:t>interni</a:t>
            </a:r>
            <a:r>
              <a:rPr lang="it-IT" sz="2400" b="1" dirty="0" smtClean="0"/>
              <a:t> </a:t>
            </a:r>
            <a:r>
              <a:rPr lang="it-IT" sz="2400" dirty="0" smtClean="0"/>
              <a:t>relativi alla </a:t>
            </a:r>
            <a:r>
              <a:rPr lang="it-IT" sz="2400" u="sng" dirty="0" smtClean="0"/>
              <a:t>progettazione, gestione e autovalutazione</a:t>
            </a:r>
            <a:r>
              <a:rPr lang="it-IT" sz="2400" dirty="0" smtClean="0"/>
              <a:t> delle attività formative e scientifiche, comprensive di forme di verifica interna ed esterna, che mirano al miglioramento della qualità dell’istruzione superiore nel rispetto della responsabilità degli Atenei verso la società. 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it-IT" sz="2400" dirty="0"/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921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</a:pPr>
            <a:r>
              <a:rPr lang="it-IT" b="1" dirty="0" smtClean="0"/>
              <a:t>APPROCCIO PER PROCESSI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600879" y="1510384"/>
            <a:ext cx="8092359" cy="431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dirty="0"/>
              <a:t>Per processo si intende un “insieme </a:t>
            </a:r>
            <a:r>
              <a:rPr lang="it-IT" dirty="0" smtClean="0"/>
              <a:t>di attività </a:t>
            </a:r>
            <a:r>
              <a:rPr lang="it-IT" dirty="0"/>
              <a:t>correlate o interagenti </a:t>
            </a:r>
            <a:r>
              <a:rPr lang="it-IT" dirty="0" smtClean="0"/>
              <a:t>che trasformano </a:t>
            </a:r>
            <a:r>
              <a:rPr lang="it-IT" dirty="0"/>
              <a:t>elementi in ingresso in </a:t>
            </a:r>
            <a:r>
              <a:rPr lang="it-IT" dirty="0" smtClean="0"/>
              <a:t>elementi in </a:t>
            </a:r>
            <a:r>
              <a:rPr lang="it-IT" dirty="0"/>
              <a:t>uscita</a:t>
            </a:r>
            <a:r>
              <a:rPr lang="it-IT" dirty="0" smtClean="0"/>
              <a:t>.”</a:t>
            </a:r>
            <a:endParaRPr lang="it-IT" dirty="0"/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dirty="0"/>
              <a:t>Gli elementi in entrata di un </a:t>
            </a:r>
            <a:r>
              <a:rPr lang="it-IT" dirty="0" smtClean="0"/>
              <a:t>processo provengono generalmente </a:t>
            </a:r>
            <a:r>
              <a:rPr lang="it-IT" dirty="0"/>
              <a:t>dagli elementi </a:t>
            </a:r>
            <a:r>
              <a:rPr lang="it-IT" dirty="0" smtClean="0"/>
              <a:t>in uscita </a:t>
            </a:r>
            <a:r>
              <a:rPr lang="it-IT" dirty="0"/>
              <a:t>di altri processi.</a:t>
            </a:r>
          </a:p>
        </p:txBody>
      </p:sp>
    </p:spTree>
    <p:extLst>
      <p:ext uri="{BB962C8B-B14F-4D97-AF65-F5344CB8AC3E}">
        <p14:creationId xmlns:p14="http://schemas.microsoft.com/office/powerpoint/2010/main" val="27557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178382"/>
            <a:ext cx="7886700" cy="1325563"/>
          </a:xfrm>
        </p:spPr>
        <p:txBody>
          <a:bodyPr/>
          <a:lstStyle/>
          <a:p>
            <a:pPr algn="ctr"/>
            <a:r>
              <a:rPr lang="it-IT" b="1" dirty="0" smtClean="0"/>
              <a:t>MODELLO DI PROCESSO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Rettangolo arrotondato 4"/>
          <p:cNvSpPr/>
          <p:nvPr/>
        </p:nvSpPr>
        <p:spPr>
          <a:xfrm>
            <a:off x="2596050" y="2733837"/>
            <a:ext cx="4055898" cy="1023871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u="sng" dirty="0" smtClean="0"/>
              <a:t>PROCESSO</a:t>
            </a:r>
          </a:p>
          <a:p>
            <a:pPr algn="ctr"/>
            <a:r>
              <a:rPr lang="it-IT" dirty="0" smtClean="0"/>
              <a:t>insieme di attività </a:t>
            </a:r>
          </a:p>
          <a:p>
            <a:pPr algn="ctr"/>
            <a:r>
              <a:rPr lang="it-IT" dirty="0" smtClean="0"/>
              <a:t>correlate o interagenti</a:t>
            </a:r>
            <a:endParaRPr lang="it-IT" dirty="0"/>
          </a:p>
        </p:txBody>
      </p:sp>
      <p:sp>
        <p:nvSpPr>
          <p:cNvPr id="6" name="Freccia in giù 5"/>
          <p:cNvSpPr/>
          <p:nvPr/>
        </p:nvSpPr>
        <p:spPr>
          <a:xfrm>
            <a:off x="4448696" y="2342223"/>
            <a:ext cx="350606" cy="375127"/>
          </a:xfrm>
          <a:prstGeom prst="down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200" dirty="0"/>
          </a:p>
        </p:txBody>
      </p:sp>
      <p:pic>
        <p:nvPicPr>
          <p:cNvPr id="1026" name="Picture 2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855" y="5034833"/>
            <a:ext cx="1294293" cy="79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Freccia a destra 20"/>
          <p:cNvSpPr/>
          <p:nvPr/>
        </p:nvSpPr>
        <p:spPr>
          <a:xfrm>
            <a:off x="6651948" y="2832047"/>
            <a:ext cx="1283863" cy="759415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USCTA</a:t>
            </a:r>
            <a:endParaRPr lang="it-IT" dirty="0"/>
          </a:p>
        </p:txBody>
      </p:sp>
      <p:sp>
        <p:nvSpPr>
          <p:cNvPr id="23" name="Freccia a destra 22"/>
          <p:cNvSpPr/>
          <p:nvPr/>
        </p:nvSpPr>
        <p:spPr>
          <a:xfrm>
            <a:off x="1245776" y="2835803"/>
            <a:ext cx="1350273" cy="80279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/>
              <a:t>INGRESSO</a:t>
            </a:r>
            <a:endParaRPr lang="it-IT" dirty="0"/>
          </a:p>
        </p:txBody>
      </p:sp>
      <p:sp>
        <p:nvSpPr>
          <p:cNvPr id="36" name="CasellaDiTesto 35"/>
          <p:cNvSpPr txBox="1"/>
          <p:nvPr/>
        </p:nvSpPr>
        <p:spPr>
          <a:xfrm>
            <a:off x="3375139" y="4580708"/>
            <a:ext cx="1494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EB8"/>
                </a:solidFill>
              </a:rPr>
              <a:t>misura</a:t>
            </a:r>
            <a:endParaRPr lang="it-IT" sz="2400" dirty="0">
              <a:solidFill>
                <a:srgbClr val="005EB8"/>
              </a:solidFill>
            </a:endParaRPr>
          </a:p>
        </p:txBody>
      </p:sp>
      <p:pic>
        <p:nvPicPr>
          <p:cNvPr id="1028" name="Picture 4" descr="Immagine correlat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441" y="5042373"/>
            <a:ext cx="804717" cy="804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Ovale 49"/>
          <p:cNvSpPr/>
          <p:nvPr/>
        </p:nvSpPr>
        <p:spPr>
          <a:xfrm>
            <a:off x="2219066" y="4040234"/>
            <a:ext cx="4790940" cy="1914407"/>
          </a:xfrm>
          <a:prstGeom prst="ellipse">
            <a:avLst/>
          </a:prstGeom>
          <a:noFill/>
          <a:ln w="57150">
            <a:solidFill>
              <a:srgbClr val="005E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1" name="CasellaDiTesto 50"/>
          <p:cNvSpPr txBox="1"/>
          <p:nvPr/>
        </p:nvSpPr>
        <p:spPr>
          <a:xfrm>
            <a:off x="4830222" y="4584908"/>
            <a:ext cx="1719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005EB8"/>
                </a:solidFill>
              </a:rPr>
              <a:t>analisi</a:t>
            </a:r>
            <a:endParaRPr lang="it-IT" sz="2400" dirty="0">
              <a:solidFill>
                <a:srgbClr val="005EB8"/>
              </a:solidFill>
            </a:endParaRPr>
          </a:p>
        </p:txBody>
      </p:sp>
      <p:sp>
        <p:nvSpPr>
          <p:cNvPr id="1030" name="Rettangolo arrotondato 1029"/>
          <p:cNvSpPr/>
          <p:nvPr/>
        </p:nvSpPr>
        <p:spPr>
          <a:xfrm>
            <a:off x="2979930" y="1355109"/>
            <a:ext cx="3288137" cy="100402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u="sng" dirty="0" smtClean="0"/>
              <a:t>PROCEDURA</a:t>
            </a:r>
            <a:r>
              <a:rPr lang="it-IT" dirty="0" smtClean="0"/>
              <a:t> </a:t>
            </a:r>
          </a:p>
          <a:p>
            <a:pPr algn="ctr"/>
            <a:r>
              <a:rPr lang="it-IT" dirty="0" smtClean="0"/>
              <a:t>modo adottato per svolgere una attività o un processo</a:t>
            </a:r>
            <a:endParaRPr lang="it-IT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2785736" y="4243110"/>
            <a:ext cx="3657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solidFill>
                  <a:srgbClr val="005EB8"/>
                </a:solidFill>
              </a:rPr>
              <a:t>p</a:t>
            </a:r>
            <a:r>
              <a:rPr lang="it-IT" sz="2000" dirty="0" smtClean="0">
                <a:solidFill>
                  <a:srgbClr val="005EB8"/>
                </a:solidFill>
              </a:rPr>
              <a:t>rima, durante e dopo il processo</a:t>
            </a:r>
            <a:endParaRPr lang="it-IT" sz="2000" dirty="0">
              <a:solidFill>
                <a:srgbClr val="005EB8"/>
              </a:solidFill>
            </a:endParaRPr>
          </a:p>
        </p:txBody>
      </p:sp>
      <p:sp>
        <p:nvSpPr>
          <p:cNvPr id="1031" name="CasellaDiTesto 1030"/>
          <p:cNvSpPr txBox="1"/>
          <p:nvPr/>
        </p:nvSpPr>
        <p:spPr>
          <a:xfrm>
            <a:off x="331228" y="3452075"/>
            <a:ext cx="2230460" cy="37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5EB8"/>
                </a:solidFill>
              </a:rPr>
              <a:t>(include le risorse)</a:t>
            </a:r>
            <a:endParaRPr lang="it-IT" dirty="0">
              <a:solidFill>
                <a:srgbClr val="005EB8"/>
              </a:solidFill>
            </a:endParaRPr>
          </a:p>
        </p:txBody>
      </p:sp>
      <p:sp>
        <p:nvSpPr>
          <p:cNvPr id="9" name="Rettangolo con angoli ritagliati in diagonale 8"/>
          <p:cNvSpPr/>
          <p:nvPr/>
        </p:nvSpPr>
        <p:spPr>
          <a:xfrm>
            <a:off x="197653" y="5122540"/>
            <a:ext cx="2685244" cy="856711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u="sng" dirty="0" smtClean="0"/>
              <a:t>EFFICACIA</a:t>
            </a:r>
            <a:r>
              <a:rPr lang="it-IT" dirty="0" smtClean="0"/>
              <a:t> </a:t>
            </a:r>
            <a:endParaRPr lang="it-IT" dirty="0"/>
          </a:p>
          <a:p>
            <a:pPr algn="ctr"/>
            <a:r>
              <a:rPr lang="it-IT" dirty="0" smtClean="0"/>
              <a:t>capacità </a:t>
            </a:r>
            <a:r>
              <a:rPr lang="it-IT" dirty="0"/>
              <a:t>di raggiungere i risultati </a:t>
            </a:r>
            <a:r>
              <a:rPr lang="it-IT" dirty="0" smtClean="0"/>
              <a:t>desiderati</a:t>
            </a:r>
            <a:endParaRPr lang="it-IT" dirty="0"/>
          </a:p>
        </p:txBody>
      </p:sp>
      <p:sp>
        <p:nvSpPr>
          <p:cNvPr id="22" name="Rettangolo con angoli ritagliati in diagonale 21"/>
          <p:cNvSpPr/>
          <p:nvPr/>
        </p:nvSpPr>
        <p:spPr>
          <a:xfrm>
            <a:off x="6346176" y="5122540"/>
            <a:ext cx="2685243" cy="863571"/>
          </a:xfrm>
          <a:prstGeom prst="snip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u="sng" dirty="0" smtClean="0"/>
              <a:t>EFFICIENZA</a:t>
            </a:r>
            <a:r>
              <a:rPr lang="it-IT" dirty="0" smtClean="0"/>
              <a:t> </a:t>
            </a:r>
            <a:endParaRPr lang="it-IT" dirty="0"/>
          </a:p>
          <a:p>
            <a:pPr algn="ctr"/>
            <a:r>
              <a:rPr lang="it-IT" dirty="0" smtClean="0"/>
              <a:t>risultati </a:t>
            </a:r>
            <a:r>
              <a:rPr lang="it-IT" dirty="0"/>
              <a:t>ottenuti rispetto alle risorse </a:t>
            </a:r>
            <a:r>
              <a:rPr lang="it-IT" dirty="0" smtClean="0"/>
              <a:t>utilizzate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093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</a:pPr>
            <a:r>
              <a:rPr lang="it-IT" b="1" dirty="0" smtClean="0"/>
              <a:t>ASSICURAZIONE DELLA 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600879" y="1510384"/>
            <a:ext cx="8092359" cy="43173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  <a:defRPr/>
            </a:pPr>
            <a:r>
              <a:rPr lang="it-IT" sz="2600" dirty="0"/>
              <a:t>La </a:t>
            </a:r>
            <a:r>
              <a:rPr lang="it-IT" sz="2600" b="1" dirty="0"/>
              <a:t>responsabilità</a:t>
            </a:r>
            <a:r>
              <a:rPr lang="it-IT" sz="2600" dirty="0"/>
              <a:t> </a:t>
            </a:r>
            <a:r>
              <a:rPr lang="it-IT" sz="2600" dirty="0" smtClean="0"/>
              <a:t>della AQ </a:t>
            </a:r>
            <a:r>
              <a:rPr lang="it-IT" sz="2600" dirty="0"/>
              <a:t>dell’Ateneo è del Presidio di Qualità di </a:t>
            </a:r>
            <a:r>
              <a:rPr lang="it-IT" sz="2600" dirty="0" smtClean="0"/>
              <a:t>Ateneo </a:t>
            </a:r>
            <a:r>
              <a:rPr lang="it-IT" sz="2600" dirty="0"/>
              <a:t>(PQA) ma tale responsabilità viene poi declinata a livello decentrato nel Presidio di Qualità di Dipartimento (PQD) ovvero: </a:t>
            </a:r>
            <a:endParaRPr lang="it-IT" sz="2600" dirty="0" smtClean="0"/>
          </a:p>
          <a:p>
            <a:pPr marL="0" indent="0">
              <a:lnSpc>
                <a:spcPct val="100000"/>
              </a:lnSpc>
              <a:buNone/>
              <a:defRPr/>
            </a:pPr>
            <a:endParaRPr lang="it-IT" sz="2600" dirty="0"/>
          </a:p>
          <a:p>
            <a:pPr marL="642938" lvl="1" indent="-185738">
              <a:lnSpc>
                <a:spcPct val="100000"/>
              </a:lnSpc>
              <a:buFont typeface="Wingdings" charset="2"/>
              <a:buChar char="Ø"/>
              <a:defRPr/>
            </a:pPr>
            <a:r>
              <a:rPr lang="it-IT" sz="2000" dirty="0"/>
              <a:t> </a:t>
            </a:r>
            <a:r>
              <a:rPr lang="it-IT" sz="2000" b="1" i="1" dirty="0"/>
              <a:t>Didattica</a:t>
            </a:r>
            <a:r>
              <a:rPr lang="it-IT" sz="2000" dirty="0"/>
              <a:t>: Direttore, Presidente del </a:t>
            </a:r>
            <a:r>
              <a:rPr lang="it-IT" sz="2000" dirty="0" err="1"/>
              <a:t>CdS</a:t>
            </a:r>
            <a:r>
              <a:rPr lang="it-IT" sz="2000" dirty="0"/>
              <a:t>, RAQ di </a:t>
            </a:r>
            <a:r>
              <a:rPr lang="it-IT" sz="2000" dirty="0" err="1"/>
              <a:t>CdS</a:t>
            </a:r>
            <a:endParaRPr lang="it-IT" sz="2000" dirty="0"/>
          </a:p>
          <a:p>
            <a:pPr lvl="1">
              <a:lnSpc>
                <a:spcPct val="100000"/>
              </a:lnSpc>
              <a:buFont typeface="Wingdings" charset="2"/>
              <a:buChar char="Ø"/>
              <a:defRPr/>
            </a:pPr>
            <a:r>
              <a:rPr lang="it-IT" sz="2000" dirty="0"/>
              <a:t> </a:t>
            </a:r>
            <a:r>
              <a:rPr lang="it-IT" sz="2000" b="1" i="1" dirty="0"/>
              <a:t>Ricerca e Terza Missione</a:t>
            </a:r>
            <a:r>
              <a:rPr lang="it-IT" sz="2000" dirty="0"/>
              <a:t>: Direttore e Delegato per la Qualità di Dipartimento </a:t>
            </a:r>
          </a:p>
          <a:p>
            <a:pPr lvl="1">
              <a:lnSpc>
                <a:spcPct val="100000"/>
              </a:lnSpc>
              <a:buFont typeface="Wingdings" charset="2"/>
              <a:buChar char="Ø"/>
              <a:defRPr/>
            </a:pPr>
            <a:r>
              <a:rPr lang="it-IT" sz="2000" dirty="0"/>
              <a:t> </a:t>
            </a:r>
            <a:r>
              <a:rPr lang="it-IT" sz="2000" b="1" i="1" dirty="0"/>
              <a:t>Amministrazione</a:t>
            </a:r>
            <a:r>
              <a:rPr lang="it-IT" sz="2000" dirty="0"/>
              <a:t>: </a:t>
            </a:r>
            <a:r>
              <a:rPr lang="it-IT" sz="2000" dirty="0" smtClean="0"/>
              <a:t>Responsabile Amministrativo </a:t>
            </a:r>
            <a:r>
              <a:rPr lang="it-IT" sz="2000" dirty="0"/>
              <a:t>Gestionale (RAG), </a:t>
            </a:r>
            <a:r>
              <a:rPr lang="it-IT" sz="2000" dirty="0" smtClean="0"/>
              <a:t>Coordinatore/Responsabile del </a:t>
            </a:r>
            <a:r>
              <a:rPr lang="it-IT" sz="2000" dirty="0"/>
              <a:t>servizio per la qualità della </a:t>
            </a:r>
            <a:r>
              <a:rPr lang="it-IT" sz="2000" dirty="0" smtClean="0"/>
              <a:t>didattica</a:t>
            </a:r>
            <a:r>
              <a:rPr lang="it-IT" sz="2000" dirty="0"/>
              <a:t>, Coordinatore/Responsabile del servizio per la ricerca e terza missione</a:t>
            </a:r>
          </a:p>
          <a:p>
            <a:pPr marL="0" indent="0" fontAlgn="auto">
              <a:lnSpc>
                <a:spcPct val="120000"/>
              </a:lnSpc>
              <a:spcAft>
                <a:spcPts val="0"/>
              </a:spcAft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328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</a:pPr>
            <a:r>
              <a:rPr lang="it-IT" b="1" dirty="0" smtClean="0"/>
              <a:t>ARCHITETTURA DEL </a:t>
            </a:r>
            <a:br>
              <a:rPr lang="it-IT" b="1" dirty="0" smtClean="0"/>
            </a:br>
            <a:r>
              <a:rPr lang="it-IT" b="1" dirty="0" smtClean="0"/>
              <a:t>SISTEMA DI AQ DI ATENEO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7" name="Immagine 3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787" y="1510384"/>
            <a:ext cx="6488425" cy="44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36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ARCHITETTURA DEL </a:t>
            </a:r>
            <a:br>
              <a:rPr lang="it-IT" b="1" dirty="0" smtClean="0"/>
            </a:br>
            <a:r>
              <a:rPr lang="it-IT" b="1" dirty="0" smtClean="0"/>
              <a:t>SISTEMA DI AQ DI ATENEO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510384"/>
            <a:ext cx="7886700" cy="446541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it-IT" sz="8000" u="sng" dirty="0" smtClean="0"/>
              <a:t>STRUTTURE ORGANIZZATIVE DI RIFERIMENTO</a:t>
            </a:r>
            <a:endParaRPr lang="it-IT" sz="8000" u="sng" dirty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it-IT" sz="4500" dirty="0" smtClean="0"/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-IT" sz="7200" dirty="0"/>
              <a:t>RETTORATO ed in particolare Segreteria Generale/Tecnica di Staff  e U.O. Comunicazione Istituzionale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-IT" sz="7200" dirty="0" smtClean="0"/>
              <a:t>DIREZIONE GENERALE ed in particolare </a:t>
            </a:r>
            <a:r>
              <a:rPr lang="it-IT" sz="7200" dirty="0"/>
              <a:t>S</a:t>
            </a:r>
            <a:r>
              <a:rPr lang="it-IT" sz="7200" dirty="0" smtClean="0"/>
              <a:t>egreteria Generale/Tecnica di Staff e U.O. Controllo di Gestione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-IT" sz="7200" dirty="0" smtClean="0"/>
              <a:t>AREA DIRIGENZIALE DIDATTICA E SERVIZI AGLI STUDENTI ed in particolare U.O. Progettazione Didattica e Assicurazione della Qualità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-IT" sz="7200" dirty="0" smtClean="0"/>
              <a:t>AREA DIRIGENZIALE RICERCA. INTERNAZIONALIZZAZIONE, BIBLIOTECHE, MUSEI ed in particolare </a:t>
            </a:r>
            <a:r>
              <a:rPr lang="it-IT" sz="7200" dirty="0"/>
              <a:t>Servizio </a:t>
            </a:r>
            <a:r>
              <a:rPr lang="it-IT" sz="7200" dirty="0" err="1" smtClean="0"/>
              <a:t>Bibliometrico</a:t>
            </a:r>
            <a:r>
              <a:rPr lang="it-IT" sz="7200" dirty="0" smtClean="0"/>
              <a:t> di Ateneo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it-IT" sz="7200" dirty="0"/>
          </a:p>
          <a:p>
            <a:pPr lvl="1">
              <a:buFont typeface="Wingdings" panose="05000000000000000000" pitchFamily="2" charset="2"/>
              <a:buChar char="Ø"/>
            </a:pPr>
            <a:endParaRPr lang="it-IT" sz="7200" dirty="0" smtClean="0"/>
          </a:p>
          <a:p>
            <a:pPr lvl="1">
              <a:buFont typeface="Wingdings" panose="05000000000000000000" pitchFamily="2" charset="2"/>
              <a:buChar char="Ø"/>
            </a:pPr>
            <a:endParaRPr lang="it-IT" sz="7200" dirty="0"/>
          </a:p>
          <a:p>
            <a:pPr marL="457200" lvl="1" indent="0" algn="ctr">
              <a:buNone/>
            </a:pPr>
            <a:r>
              <a:rPr lang="it-IT" sz="7200" dirty="0" smtClean="0"/>
              <a:t>STRUTTURE DIPARTIMENTALI</a:t>
            </a:r>
          </a:p>
          <a:p>
            <a:pPr marL="457200" lvl="1" indent="0" algn="ctr">
              <a:buNone/>
            </a:pPr>
            <a:r>
              <a:rPr lang="it-IT" sz="7200" dirty="0" smtClean="0"/>
              <a:t>U.O. Amministrazione Dipartimentale</a:t>
            </a:r>
            <a:endParaRPr lang="it-IT" sz="72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6" name="CasellaDiTesto 10"/>
          <p:cNvSpPr txBox="1">
            <a:spLocks noChangeArrowheads="1"/>
          </p:cNvSpPr>
          <p:nvPr/>
        </p:nvSpPr>
        <p:spPr bwMode="auto">
          <a:xfrm>
            <a:off x="4998433" y="4567159"/>
            <a:ext cx="3784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800" dirty="0">
                <a:solidFill>
                  <a:srgbClr val="005EB8"/>
                </a:solidFill>
              </a:rPr>
              <a:t>U.O. Coordinamento Amministrativo dei </a:t>
            </a:r>
            <a:r>
              <a:rPr lang="it-IT" altLang="it-IT" sz="1800" dirty="0" smtClean="0">
                <a:solidFill>
                  <a:srgbClr val="005EB8"/>
                </a:solidFill>
              </a:rPr>
              <a:t>Dipartimenti e Centri</a:t>
            </a:r>
            <a:endParaRPr lang="it-IT" altLang="it-IT" sz="1800" dirty="0">
              <a:solidFill>
                <a:srgbClr val="005EB8"/>
              </a:solidFill>
            </a:endParaRPr>
          </a:p>
        </p:txBody>
      </p:sp>
      <p:sp>
        <p:nvSpPr>
          <p:cNvPr id="7" name="Freccia bidirezionale verticale 6"/>
          <p:cNvSpPr/>
          <p:nvPr/>
        </p:nvSpPr>
        <p:spPr>
          <a:xfrm>
            <a:off x="4359409" y="4592412"/>
            <a:ext cx="425182" cy="621078"/>
          </a:xfrm>
          <a:prstGeom prst="up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19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AQ NEI DIPARTIMENTI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0457" y="4741341"/>
            <a:ext cx="8538692" cy="1212529"/>
          </a:xfrm>
          <a:ln w="19050">
            <a:solidFill>
              <a:srgbClr val="005EB8"/>
            </a:solidFill>
          </a:ln>
        </p:spPr>
        <p:txBody>
          <a:bodyPr>
            <a:noAutofit/>
          </a:bodyPr>
          <a:lstStyle/>
          <a:p>
            <a:pPr marL="36000" indent="-14400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it-IT" sz="1400" dirty="0"/>
              <a:t>Garantisce l'organizzazione e la funzionalità della didattica del corso di studio. </a:t>
            </a:r>
            <a:endParaRPr lang="it-IT" sz="1400" dirty="0" smtClean="0"/>
          </a:p>
          <a:p>
            <a:pPr marL="36000" indent="-14400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it-IT" sz="1400" dirty="0" smtClean="0"/>
              <a:t>Garantisce</a:t>
            </a:r>
            <a:r>
              <a:rPr lang="it-IT" sz="1400" dirty="0"/>
              <a:t>, in coordinamento funzionale con il responsabile del servizio per la qualità della didattica supporto amministrativo per tutto ciò che riguarda l'organizzazione e il funzionamento dei corsi di studio. </a:t>
            </a:r>
            <a:endParaRPr lang="it-IT" sz="1400" dirty="0" smtClean="0"/>
          </a:p>
          <a:p>
            <a:pPr marL="36000" indent="-14400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it-IT" sz="1400" dirty="0" smtClean="0"/>
              <a:t>Gestisce </a:t>
            </a:r>
            <a:r>
              <a:rPr lang="it-IT" sz="1400" dirty="0"/>
              <a:t>ed aggiorna il sito di corso di laurea in collaborazione con le strutture competenti. </a:t>
            </a:r>
            <a:endParaRPr lang="it-IT" sz="1400" dirty="0" smtClean="0"/>
          </a:p>
          <a:p>
            <a:pPr marL="36000" indent="-14400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it-IT" sz="1400" dirty="0" smtClean="0"/>
              <a:t>Opera </a:t>
            </a:r>
            <a:r>
              <a:rPr lang="it-IT" sz="1400" dirty="0"/>
              <a:t>in raccordo funzionale con l’Area didattica.</a:t>
            </a:r>
            <a:r>
              <a:rPr lang="it-IT" sz="1400" dirty="0">
                <a:solidFill>
                  <a:schemeClr val="accent1"/>
                </a:solidFill>
              </a:rPr>
              <a:t>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2849563" y="1333322"/>
            <a:ext cx="3443287" cy="749300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Responsabile Amministrativo Gestionale (RAG)</a:t>
            </a:r>
          </a:p>
        </p:txBody>
      </p:sp>
      <p:sp>
        <p:nvSpPr>
          <p:cNvPr id="7" name="Rettangolo 6"/>
          <p:cNvSpPr/>
          <p:nvPr/>
        </p:nvSpPr>
        <p:spPr>
          <a:xfrm>
            <a:off x="909638" y="2778125"/>
            <a:ext cx="2438400" cy="1141413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Servizio per la qualità </a:t>
            </a:r>
          </a:p>
          <a:p>
            <a:pPr algn="ctr">
              <a:defRPr/>
            </a:pPr>
            <a:r>
              <a:rPr lang="it-IT" dirty="0"/>
              <a:t>della didattica</a:t>
            </a:r>
          </a:p>
        </p:txBody>
      </p:sp>
      <p:sp>
        <p:nvSpPr>
          <p:cNvPr id="8" name="Rettangolo 7"/>
          <p:cNvSpPr/>
          <p:nvPr/>
        </p:nvSpPr>
        <p:spPr>
          <a:xfrm>
            <a:off x="6337300" y="2763838"/>
            <a:ext cx="2332038" cy="1155700"/>
          </a:xfrm>
          <a:prstGeom prst="rect">
            <a:avLst/>
          </a:prstGeom>
          <a:solidFill>
            <a:srgbClr val="005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Servizio per la ricerca e terza missione</a:t>
            </a:r>
          </a:p>
        </p:txBody>
      </p:sp>
      <p:sp>
        <p:nvSpPr>
          <p:cNvPr id="9" name="Rettangolo 8"/>
          <p:cNvSpPr/>
          <p:nvPr/>
        </p:nvSpPr>
        <p:spPr>
          <a:xfrm>
            <a:off x="3011488" y="3389313"/>
            <a:ext cx="1885950" cy="858837"/>
          </a:xfrm>
          <a:prstGeom prst="rect">
            <a:avLst/>
          </a:prstGeom>
          <a:solidFill>
            <a:srgbClr val="8EBA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dirty="0"/>
              <a:t>Manager per la Qualità della Didattica (MQD)</a:t>
            </a:r>
          </a:p>
        </p:txBody>
      </p:sp>
      <p:cxnSp>
        <p:nvCxnSpPr>
          <p:cNvPr id="10" name="Connettore 4 9"/>
          <p:cNvCxnSpPr/>
          <p:nvPr/>
        </p:nvCxnSpPr>
        <p:spPr>
          <a:xfrm rot="16200000" flipH="1">
            <a:off x="5703890" y="940595"/>
            <a:ext cx="668338" cy="2932113"/>
          </a:xfrm>
          <a:prstGeom prst="bentConnector3">
            <a:avLst>
              <a:gd name="adj1" fmla="val 50000"/>
            </a:avLst>
          </a:prstGeom>
          <a:ln w="57150">
            <a:solidFill>
              <a:srgbClr val="005E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4 10"/>
          <p:cNvCxnSpPr/>
          <p:nvPr/>
        </p:nvCxnSpPr>
        <p:spPr>
          <a:xfrm rot="10800000" flipV="1">
            <a:off x="2128838" y="2407533"/>
            <a:ext cx="2430462" cy="354012"/>
          </a:xfrm>
          <a:prstGeom prst="bentConnector2">
            <a:avLst/>
          </a:prstGeom>
          <a:ln w="57150">
            <a:solidFill>
              <a:srgbClr val="005E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ccia bidirezionale verticale 11"/>
          <p:cNvSpPr/>
          <p:nvPr/>
        </p:nvSpPr>
        <p:spPr>
          <a:xfrm>
            <a:off x="3779391" y="4256747"/>
            <a:ext cx="350144" cy="484594"/>
          </a:xfrm>
          <a:prstGeom prst="upDown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cxnSp>
        <p:nvCxnSpPr>
          <p:cNvPr id="14" name="Connettore 4 13"/>
          <p:cNvCxnSpPr/>
          <p:nvPr/>
        </p:nvCxnSpPr>
        <p:spPr>
          <a:xfrm rot="16200000" flipH="1">
            <a:off x="5703891" y="940596"/>
            <a:ext cx="668338" cy="2932113"/>
          </a:xfrm>
          <a:prstGeom prst="bentConnector3">
            <a:avLst>
              <a:gd name="adj1" fmla="val 50000"/>
            </a:avLst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4 14"/>
          <p:cNvCxnSpPr/>
          <p:nvPr/>
        </p:nvCxnSpPr>
        <p:spPr>
          <a:xfrm rot="10800000" flipV="1">
            <a:off x="2128839" y="2407534"/>
            <a:ext cx="2430462" cy="354012"/>
          </a:xfrm>
          <a:prstGeom prst="bentConnector2">
            <a:avLst/>
          </a:prstGeom>
          <a:ln w="57150">
            <a:solidFill>
              <a:schemeClr val="accent5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319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GESTIONE DELLA 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it-IT" b="1" dirty="0" smtClean="0"/>
              <a:t> IN ATENEO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0542" y="1407061"/>
            <a:ext cx="8180499" cy="4064791"/>
          </a:xfrm>
        </p:spPr>
        <p:txBody>
          <a:bodyPr>
            <a:normAutofit/>
          </a:bodyPr>
          <a:lstStyle/>
          <a:p>
            <a:pPr mar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400" dirty="0"/>
              <a:t>Guidare e tenere sotto controllo, in </a:t>
            </a:r>
            <a:r>
              <a:rPr lang="it-IT" altLang="it-IT" sz="2400" dirty="0" smtClean="0"/>
              <a:t>qualità, un’organizzazione </a:t>
            </a:r>
            <a:r>
              <a:rPr lang="it-IT" altLang="it-IT" sz="2400" dirty="0"/>
              <a:t>implica, di regola, definire</a:t>
            </a:r>
            <a:r>
              <a:rPr lang="it-IT" altLang="it-IT" sz="2400" dirty="0" smtClean="0"/>
              <a:t>:</a:t>
            </a:r>
          </a:p>
          <a:p>
            <a:pPr marL="0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 dirty="0"/>
          </a:p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politica ed obiettivi della qualità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pianificazione della qualità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controllo della qualità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assicurazione della qualità</a:t>
            </a:r>
          </a:p>
          <a:p>
            <a:pPr lvl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miglioramento della qualità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6" name="CasellaDiTesto 1"/>
          <p:cNvSpPr txBox="1">
            <a:spLocks noChangeArrowheads="1"/>
          </p:cNvSpPr>
          <p:nvPr/>
        </p:nvSpPr>
        <p:spPr bwMode="auto">
          <a:xfrm>
            <a:off x="268891" y="4738420"/>
            <a:ext cx="38766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000" b="1" dirty="0">
                <a:solidFill>
                  <a:srgbClr val="005EB8"/>
                </a:solidFill>
              </a:rPr>
              <a:t>ciclo di Deming </a:t>
            </a:r>
            <a:r>
              <a:rPr lang="it-IT" altLang="it-IT" sz="2000" dirty="0">
                <a:solidFill>
                  <a:srgbClr val="005EB8"/>
                </a:solidFill>
              </a:rPr>
              <a:t>(ciclo </a:t>
            </a:r>
            <a:r>
              <a:rPr lang="it-IT" altLang="it-IT" sz="2000" b="1" dirty="0">
                <a:solidFill>
                  <a:srgbClr val="005EB8"/>
                </a:solidFill>
              </a:rPr>
              <a:t>PDCA</a:t>
            </a:r>
            <a:r>
              <a:rPr lang="it-IT" altLang="it-IT" sz="2000" dirty="0">
                <a:solidFill>
                  <a:srgbClr val="005EB8"/>
                </a:solidFill>
              </a:rPr>
              <a:t>, </a:t>
            </a:r>
            <a:r>
              <a:rPr lang="it-IT" altLang="it-IT" sz="2000" b="1" dirty="0">
                <a:solidFill>
                  <a:srgbClr val="005EB8"/>
                </a:solidFill>
              </a:rPr>
              <a:t>P</a:t>
            </a:r>
            <a:r>
              <a:rPr lang="it-IT" altLang="it-IT" sz="2000" dirty="0">
                <a:solidFill>
                  <a:srgbClr val="005EB8"/>
                </a:solidFill>
              </a:rPr>
              <a:t>lan–</a:t>
            </a:r>
            <a:r>
              <a:rPr lang="it-IT" altLang="it-IT" sz="2000" b="1" dirty="0">
                <a:solidFill>
                  <a:srgbClr val="005EB8"/>
                </a:solidFill>
              </a:rPr>
              <a:t>D</a:t>
            </a:r>
            <a:r>
              <a:rPr lang="it-IT" altLang="it-IT" sz="2000" dirty="0">
                <a:solidFill>
                  <a:srgbClr val="005EB8"/>
                </a:solidFill>
              </a:rPr>
              <a:t>o–</a:t>
            </a:r>
            <a:r>
              <a:rPr lang="it-IT" altLang="it-IT" sz="2000" b="1" dirty="0" err="1">
                <a:solidFill>
                  <a:srgbClr val="005EB8"/>
                </a:solidFill>
              </a:rPr>
              <a:t>C</a:t>
            </a:r>
            <a:r>
              <a:rPr lang="it-IT" altLang="it-IT" sz="2000" dirty="0" err="1">
                <a:solidFill>
                  <a:srgbClr val="005EB8"/>
                </a:solidFill>
              </a:rPr>
              <a:t>heck</a:t>
            </a:r>
            <a:r>
              <a:rPr lang="it-IT" altLang="it-IT" sz="2000" dirty="0">
                <a:solidFill>
                  <a:srgbClr val="005EB8"/>
                </a:solidFill>
              </a:rPr>
              <a:t>–</a:t>
            </a:r>
            <a:r>
              <a:rPr lang="it-IT" altLang="it-IT" sz="2000" b="1" dirty="0" err="1">
                <a:solidFill>
                  <a:srgbClr val="005EB8"/>
                </a:solidFill>
              </a:rPr>
              <a:t>A</a:t>
            </a:r>
            <a:r>
              <a:rPr lang="it-IT" altLang="it-IT" sz="2000" dirty="0" err="1">
                <a:solidFill>
                  <a:srgbClr val="005EB8"/>
                </a:solidFill>
              </a:rPr>
              <a:t>ct</a:t>
            </a:r>
            <a:r>
              <a:rPr lang="it-IT" altLang="it-IT" sz="2000" dirty="0">
                <a:solidFill>
                  <a:srgbClr val="005EB8"/>
                </a:solidFill>
              </a:rPr>
              <a:t> ovvero "Pianificare - Fare - Verificare - Agire"</a:t>
            </a:r>
          </a:p>
        </p:txBody>
      </p:sp>
      <p:pic>
        <p:nvPicPr>
          <p:cNvPr id="1026" name="Picture 2" descr="Immagine correla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1579" y="2634421"/>
            <a:ext cx="2996129" cy="299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22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GESTIONE DELLA 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it-IT" b="1" dirty="0" smtClean="0"/>
              <a:t> IN ATENEO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37881" y="5267599"/>
            <a:ext cx="8268237" cy="53419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2600" dirty="0"/>
              <a:t>Tutti i documenti ANVUR si basano su questo ciclo virtuoso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18</a:t>
            </a:fld>
            <a:endParaRPr lang="it-IT" dirty="0"/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79488"/>
            <a:ext cx="7400925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872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IN CONCLUSIONE …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658199"/>
            <a:ext cx="7886700" cy="4064791"/>
          </a:xfrm>
        </p:spPr>
        <p:txBody>
          <a:bodyPr/>
          <a:lstStyle/>
          <a:p>
            <a:pPr marL="0" indent="0" algn="just">
              <a:buNone/>
              <a:defRPr/>
            </a:pPr>
            <a:r>
              <a:rPr lang="mr-IN" altLang="x-none" dirty="0"/>
              <a:t>……</a:t>
            </a:r>
            <a:r>
              <a:rPr lang="it-IT" altLang="x-none" dirty="0"/>
              <a:t> c’è bisogno dell’aiuto di tutti per gestire </a:t>
            </a:r>
            <a:r>
              <a:rPr lang="it-IT" altLang="x-none" dirty="0" smtClean="0"/>
              <a:t>l’istituzione </a:t>
            </a:r>
            <a:r>
              <a:rPr lang="it-IT" altLang="x-none" dirty="0"/>
              <a:t>in qualità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19</a:t>
            </a:fld>
            <a:endParaRPr lang="it-IT" dirty="0"/>
          </a:p>
        </p:txBody>
      </p:sp>
      <p:pic>
        <p:nvPicPr>
          <p:cNvPr id="6" name="Picture 2" descr="Risultati immagini per collaborazio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212" y="2620851"/>
            <a:ext cx="4567469" cy="2722212"/>
          </a:xfrm>
          <a:prstGeom prst="rect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  <a:effectLst>
            <a:outerShdw blurRad="177800" dist="381000" dir="8100000" sx="104000" sy="104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14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/>
              <a:t>LA QUALIT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="1" dirty="0" smtClean="0"/>
              <a:t> IL SISTEMA AVA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85397" y="1247270"/>
            <a:ext cx="7656491" cy="348571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sz="2000" dirty="0" smtClean="0"/>
              <a:t>ANVUR rende operativo dal 2013 il </a:t>
            </a:r>
            <a:r>
              <a:rPr lang="it-IT" sz="2000" b="1" dirty="0" smtClean="0"/>
              <a:t>Sistema </a:t>
            </a:r>
            <a:r>
              <a:rPr lang="it-IT" sz="2000" b="1" dirty="0"/>
              <a:t>AVA </a:t>
            </a:r>
            <a:r>
              <a:rPr lang="it-IT" sz="2000" dirty="0"/>
              <a:t>(</a:t>
            </a:r>
            <a:r>
              <a:rPr lang="it-IT" sz="2000" u="sng" dirty="0"/>
              <a:t>Autovalutazione, Valutazione periodica, </a:t>
            </a:r>
            <a:r>
              <a:rPr lang="it-IT" sz="2000" u="sng" dirty="0" smtClean="0"/>
              <a:t>Accreditamento</a:t>
            </a:r>
            <a:r>
              <a:rPr lang="it-IT" sz="2000" dirty="0" smtClean="0"/>
              <a:t>), un insieme di attività </a:t>
            </a:r>
            <a:r>
              <a:rPr lang="it-IT" sz="2000" dirty="0"/>
              <a:t>poste in essere </a:t>
            </a:r>
            <a:r>
              <a:rPr lang="it-IT" sz="2000" dirty="0" smtClean="0"/>
              <a:t>col fine di:</a:t>
            </a:r>
          </a:p>
          <a:p>
            <a:pPr>
              <a:lnSpc>
                <a:spcPct val="100000"/>
              </a:lnSpc>
            </a:pPr>
            <a:r>
              <a:rPr lang="it-IT" sz="2000" dirty="0" smtClean="0"/>
              <a:t>attivare un sistema </a:t>
            </a:r>
            <a:r>
              <a:rPr lang="it-IT" sz="2000" dirty="0"/>
              <a:t>di </a:t>
            </a:r>
            <a:r>
              <a:rPr lang="it-IT" sz="2000" b="1" dirty="0"/>
              <a:t>accreditamento</a:t>
            </a:r>
            <a:r>
              <a:rPr lang="it-IT" sz="2000" dirty="0"/>
              <a:t> iniziale e periodico dei corsi di studio e delle sedi </a:t>
            </a:r>
            <a:r>
              <a:rPr lang="it-IT" sz="2000" dirty="0" smtClean="0"/>
              <a:t>universitarie</a:t>
            </a:r>
            <a:r>
              <a:rPr lang="it-IT" sz="2000" dirty="0"/>
              <a:t>;</a:t>
            </a:r>
            <a:endParaRPr lang="it-IT" sz="2000" dirty="0" smtClean="0"/>
          </a:p>
          <a:p>
            <a:pPr>
              <a:lnSpc>
                <a:spcPct val="100000"/>
              </a:lnSpc>
            </a:pPr>
            <a:r>
              <a:rPr lang="it-IT" sz="2000" dirty="0"/>
              <a:t>p</a:t>
            </a:r>
            <a:r>
              <a:rPr lang="it-IT" sz="2000" dirty="0" smtClean="0"/>
              <a:t>romuovere una </a:t>
            </a:r>
            <a:r>
              <a:rPr lang="it-IT" sz="2000" b="1" dirty="0"/>
              <a:t>valutazione periodica della qualità</a:t>
            </a:r>
            <a:r>
              <a:rPr lang="it-IT" sz="2000" dirty="0"/>
              <a:t>, dell’efficienza e dei risultati conseguiti dagli </a:t>
            </a:r>
            <a:r>
              <a:rPr lang="it-IT" sz="2000" dirty="0" smtClean="0"/>
              <a:t>atenei;</a:t>
            </a:r>
            <a:endParaRPr lang="it-IT" sz="2000" dirty="0"/>
          </a:p>
          <a:p>
            <a:pPr>
              <a:lnSpc>
                <a:spcPct val="100000"/>
              </a:lnSpc>
            </a:pPr>
            <a:r>
              <a:rPr lang="it-IT" sz="2000" dirty="0"/>
              <a:t>i</a:t>
            </a:r>
            <a:r>
              <a:rPr lang="it-IT" sz="2000" dirty="0" smtClean="0"/>
              <a:t>ncentivare il </a:t>
            </a:r>
            <a:r>
              <a:rPr lang="it-IT" sz="2000" dirty="0"/>
              <a:t>potenziamento del sistema di </a:t>
            </a:r>
            <a:r>
              <a:rPr lang="it-IT" sz="2000" b="1" dirty="0"/>
              <a:t>autovalutazione della qualità</a:t>
            </a:r>
            <a:r>
              <a:rPr lang="it-IT" sz="2000" dirty="0"/>
              <a:t> e dell’efficacia delle attività didattiche e di ricerca delle università</a:t>
            </a:r>
            <a:r>
              <a:rPr lang="it-IT" sz="2000" dirty="0" smtClean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it-IT" sz="20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417758" y="4318860"/>
            <a:ext cx="8191770" cy="1540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5EB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endParaRPr lang="it-IT" sz="2000" dirty="0" smtClean="0"/>
          </a:p>
          <a:p>
            <a:pPr marL="0" indent="0" algn="ctr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it-IT" sz="2000" i="1" dirty="0" smtClean="0"/>
              <a:t>L’ANVUR ha il compito di fissare </a:t>
            </a:r>
            <a:r>
              <a:rPr lang="it-IT" sz="2000" i="1" u="sng" dirty="0" smtClean="0"/>
              <a:t>metodologie, criteri, parametri e indicatori</a:t>
            </a:r>
            <a:r>
              <a:rPr lang="it-IT" sz="2000" i="1" dirty="0" smtClean="0"/>
              <a:t> per l’accreditamento e per la valutazione periodica anche ai fini della ripartizione delle risorse annualmente assegnate alle università</a:t>
            </a:r>
            <a:r>
              <a:rPr lang="it-IT" sz="2000" dirty="0" smtClean="0"/>
              <a:t>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27493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0" y="-58738"/>
            <a:ext cx="9144000" cy="6916738"/>
          </a:xfrm>
          <a:prstGeom prst="rect">
            <a:avLst/>
          </a:prstGeom>
          <a:solidFill>
            <a:srgbClr val="005E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pic>
        <p:nvPicPr>
          <p:cNvPr id="33795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988" y="444500"/>
            <a:ext cx="2486025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CasellaDiTesto 4"/>
          <p:cNvSpPr txBox="1">
            <a:spLocks noChangeArrowheads="1"/>
          </p:cNvSpPr>
          <p:nvPr/>
        </p:nvSpPr>
        <p:spPr bwMode="auto">
          <a:xfrm>
            <a:off x="195263" y="1724025"/>
            <a:ext cx="8356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it-IT" altLang="it-IT" sz="2400">
              <a:solidFill>
                <a:schemeClr val="bg1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it-IT" altLang="it-IT" sz="1600">
                <a:solidFill>
                  <a:schemeClr val="bg1"/>
                </a:solidFill>
              </a:rPr>
              <a:t>					</a:t>
            </a:r>
          </a:p>
        </p:txBody>
      </p:sp>
      <p:sp>
        <p:nvSpPr>
          <p:cNvPr id="33797" name="Rettangolo 4"/>
          <p:cNvSpPr>
            <a:spLocks noChangeArrowheads="1"/>
          </p:cNvSpPr>
          <p:nvPr/>
        </p:nvSpPr>
        <p:spPr bwMode="auto">
          <a:xfrm>
            <a:off x="2286000" y="2779713"/>
            <a:ext cx="4572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4000">
                <a:solidFill>
                  <a:srgbClr val="FFFFFF"/>
                </a:solidFill>
                <a:latin typeface="Calibri Light" panose="020F0302020204030204" pitchFamily="34" charset="0"/>
              </a:rPr>
              <a:t>GRAZIE</a:t>
            </a:r>
          </a:p>
        </p:txBody>
      </p:sp>
      <p:sp>
        <p:nvSpPr>
          <p:cNvPr id="33798" name="CasellaDiTesto 5"/>
          <p:cNvSpPr txBox="1">
            <a:spLocks noChangeArrowheads="1"/>
          </p:cNvSpPr>
          <p:nvPr/>
        </p:nvSpPr>
        <p:spPr bwMode="auto">
          <a:xfrm>
            <a:off x="4572000" y="4398963"/>
            <a:ext cx="41973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i="1" dirty="0">
                <a:solidFill>
                  <a:srgbClr val="FFFFFF"/>
                </a:solidFill>
              </a:rPr>
              <a:t>Prof.ssa </a:t>
            </a:r>
            <a:r>
              <a:rPr lang="it-IT" altLang="it-IT" sz="1600" i="1" dirty="0" smtClean="0">
                <a:solidFill>
                  <a:srgbClr val="FFFFFF"/>
                </a:solidFill>
              </a:rPr>
              <a:t>Ilaria De Munari</a:t>
            </a:r>
            <a:endParaRPr lang="it-IT" altLang="it-IT" sz="1600" i="1" dirty="0">
              <a:solidFill>
                <a:srgbClr val="FFFFFF"/>
              </a:solidFill>
            </a:endParaRP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sz="1600" i="1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2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/>
              <a:t>LA QUALIT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="1" dirty="0" smtClean="0"/>
              <a:t> IL SISTEMA AVA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355546"/>
            <a:ext cx="8193378" cy="40647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Il sistema AVA ha l’obiettivo di </a:t>
            </a:r>
            <a:r>
              <a:rPr lang="it-IT" b="1" dirty="0" smtClean="0"/>
              <a:t>migliorare la Qualità </a:t>
            </a:r>
            <a:r>
              <a:rPr lang="it-IT" dirty="0" smtClean="0"/>
              <a:t>della didattica e della ricerca attraverso l’applicazione di un modello di </a:t>
            </a:r>
            <a:r>
              <a:rPr lang="it-IT" b="1" dirty="0" smtClean="0"/>
              <a:t>Assicurazione della Qualità </a:t>
            </a:r>
            <a:r>
              <a:rPr lang="it-IT" dirty="0" smtClean="0"/>
              <a:t>(AQ) fondato su procedure interne di:</a:t>
            </a:r>
          </a:p>
          <a:p>
            <a:pPr marL="0" indent="0">
              <a:lnSpc>
                <a:spcPct val="100000"/>
              </a:lnSpc>
              <a:buNone/>
            </a:pP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progettazione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gestione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autovalutazione 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miglioramento delle attività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24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altLang="it-IT" b="1" dirty="0" smtClean="0"/>
              <a:t>VISITA DI ACCREDITAMENTO</a:t>
            </a:r>
            <a:br>
              <a:rPr lang="it-IT" altLang="it-IT" b="1" dirty="0" smtClean="0"/>
            </a:br>
            <a:r>
              <a:rPr lang="it-IT" altLang="it-IT" b="1" dirty="0" smtClean="0"/>
              <a:t>8 – 12 APRILE 2019</a:t>
            </a:r>
            <a:endParaRPr lang="it-IT" b="1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7451" y="1440205"/>
            <a:ext cx="6736769" cy="4294197"/>
          </a:xfrm>
          <a:prstGeom prst="rect">
            <a:avLst/>
          </a:prstGeom>
          <a:ln w="28575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  <a:reflection endPos="0" dir="5400000" sy="-100000" algn="bl" rotWithShape="0"/>
            <a:softEdge rad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239048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/>
              <a:t>LA QUALIT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="1" dirty="0" smtClean="0"/>
              <a:t> IL SISTEMA AVA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664" y="1355546"/>
            <a:ext cx="8315727" cy="40647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Il sistema AVA ha l’obiettivo di migliorare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dirty="0" smtClean="0"/>
              <a:t>la</a:t>
            </a:r>
            <a:r>
              <a:rPr lang="it-IT" b="1" dirty="0" smtClean="0">
                <a:solidFill>
                  <a:srgbClr val="FF0000"/>
                </a:solidFill>
              </a:rPr>
              <a:t> QUALIT</a:t>
            </a:r>
            <a:r>
              <a:rPr lang="it-IT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smtClean="0"/>
              <a:t>della didattica e della ricerca attraverso l’applicazione di un modello di Assicurazione della Qualità (AQ) fondato su procedure interne di:</a:t>
            </a:r>
          </a:p>
          <a:p>
            <a:pPr marL="0" indent="0">
              <a:lnSpc>
                <a:spcPct val="100000"/>
              </a:lnSpc>
              <a:buNone/>
            </a:pP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progettazione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gestione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autovalutazione 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miglioramento delle attività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820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 IN ATENEO</a:t>
            </a:r>
            <a:endParaRPr lang="it-IT" b="1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7" name="Segnaposto contenuto 2"/>
          <p:cNvSpPr txBox="1">
            <a:spLocks/>
          </p:cNvSpPr>
          <p:nvPr/>
        </p:nvSpPr>
        <p:spPr>
          <a:xfrm>
            <a:off x="779172" y="1435995"/>
            <a:ext cx="7823916" cy="4436771"/>
          </a:xfrm>
          <a:prstGeom prst="rect">
            <a:avLst/>
          </a:prstGeom>
          <a:ln w="57150">
            <a:noFill/>
          </a:ln>
          <a:scene3d>
            <a:camera prst="obliqueBottomRight"/>
            <a:lightRig rig="threePt" dir="t"/>
          </a:scene3d>
        </p:spPr>
        <p:txBody>
          <a:bodyPr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it-IT" sz="3600" dirty="0" smtClean="0">
                <a:solidFill>
                  <a:srgbClr val="005EB8"/>
                </a:solidFill>
              </a:rPr>
              <a:t>È il grado con cui gli Atenei </a:t>
            </a:r>
            <a:r>
              <a:rPr lang="it-IT" sz="3600" b="1" dirty="0" smtClean="0">
                <a:solidFill>
                  <a:srgbClr val="005EB8"/>
                </a:solidFill>
              </a:rPr>
              <a:t>realizzano i propri obiettivi </a:t>
            </a: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endParaRPr lang="it-IT" sz="3200" b="1" dirty="0" smtClean="0">
              <a:solidFill>
                <a:srgbClr val="005EB8"/>
              </a:solidFill>
            </a:endParaRP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3200" dirty="0" smtClean="0">
                <a:solidFill>
                  <a:srgbClr val="005EB8"/>
                </a:solidFill>
              </a:rPr>
              <a:t>didattici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3200" dirty="0" smtClean="0">
                <a:solidFill>
                  <a:srgbClr val="005EB8"/>
                </a:solidFill>
              </a:rPr>
              <a:t>scientifici </a:t>
            </a:r>
          </a:p>
          <a:p>
            <a:pPr lvl="1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3200" dirty="0" smtClean="0">
                <a:solidFill>
                  <a:srgbClr val="005EB8"/>
                </a:solidFill>
              </a:rPr>
              <a:t>di terza </a:t>
            </a:r>
            <a:r>
              <a:rPr lang="it-IT" sz="3200" dirty="0">
                <a:solidFill>
                  <a:srgbClr val="005EB8"/>
                </a:solidFill>
              </a:rPr>
              <a:t>missione (ponte con industria, società civile e </a:t>
            </a:r>
            <a:r>
              <a:rPr lang="it-IT" sz="3200" dirty="0" smtClean="0">
                <a:solidFill>
                  <a:srgbClr val="005EB8"/>
                </a:solidFill>
              </a:rPr>
              <a:t>territorio)</a:t>
            </a:r>
          </a:p>
          <a:p>
            <a:pPr lvl="1" fontAlgn="auto">
              <a:spcAft>
                <a:spcPts val="0"/>
              </a:spcAft>
            </a:pPr>
            <a:endParaRPr lang="it-IT" altLang="it-IT" sz="3200" dirty="0">
              <a:solidFill>
                <a:srgbClr val="005EB8"/>
              </a:solidFill>
            </a:endParaRP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sz="3600" dirty="0" smtClean="0">
                <a:solidFill>
                  <a:srgbClr val="005EB8"/>
                </a:solidFill>
              </a:rPr>
              <a:t>È </a:t>
            </a:r>
            <a:r>
              <a:rPr lang="it-IT" altLang="it-IT" sz="3600" dirty="0" smtClean="0">
                <a:solidFill>
                  <a:srgbClr val="005EB8"/>
                </a:solidFill>
              </a:rPr>
              <a:t>il grado con cui il sistema di formazione e ricerca dell’Ateneo soddisfa i requisiti e gli obiettivi che periodicamente vengono definiti dal Ministero o che si è dato</a:t>
            </a:r>
          </a:p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it-IT" altLang="it-IT" sz="3600" dirty="0" smtClean="0">
                <a:solidFill>
                  <a:srgbClr val="005EB8"/>
                </a:solidFill>
              </a:rPr>
              <a:t>È la misura dello scostamento tra obiettivi prestabiliti e risultati ottenuti</a:t>
            </a:r>
          </a:p>
          <a:p>
            <a:pPr lvl="1" fontAlgn="auto">
              <a:spcAft>
                <a:spcPts val="0"/>
              </a:spcAft>
            </a:pPr>
            <a:endParaRPr lang="it-IT" sz="3200" dirty="0" smtClean="0">
              <a:solidFill>
                <a:srgbClr val="005EB8"/>
              </a:solidFill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it-IT" sz="3600" dirty="0" smtClean="0">
              <a:solidFill>
                <a:srgbClr val="005EB8"/>
              </a:solidFill>
            </a:endParaRPr>
          </a:p>
          <a:p>
            <a:pPr lvl="1" fontAlgn="auto">
              <a:spcAft>
                <a:spcPts val="0"/>
              </a:spcAft>
            </a:pPr>
            <a:endParaRPr lang="it-IT" sz="3200" dirty="0">
              <a:solidFill>
                <a:srgbClr val="005EB8"/>
              </a:solidFill>
            </a:endParaRPr>
          </a:p>
          <a:p>
            <a:pPr marL="0" indent="0" fontAlgn="auto">
              <a:spcAft>
                <a:spcPts val="0"/>
              </a:spcAft>
              <a:buNone/>
            </a:pPr>
            <a:endParaRPr lang="it-IT" sz="3600" dirty="0">
              <a:solidFill>
                <a:srgbClr val="005EB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70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 IN ATENEO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510384"/>
            <a:ext cx="7886700" cy="4064791"/>
          </a:xfrm>
        </p:spPr>
        <p:txBody>
          <a:bodyPr/>
          <a:lstStyle/>
          <a:p>
            <a:pPr marL="0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it-IT" altLang="it-IT" dirty="0" smtClean="0"/>
              <a:t>La </a:t>
            </a:r>
            <a:r>
              <a:rPr lang="it-IT" altLang="it-IT" b="1" dirty="0"/>
              <a:t>responsabilità</a:t>
            </a:r>
            <a:r>
              <a:rPr lang="it-IT" altLang="it-IT" dirty="0"/>
              <a:t> per la qualità dell’Ateneo </a:t>
            </a:r>
            <a:r>
              <a:rPr lang="it-IT" altLang="it-IT" dirty="0" smtClean="0"/>
              <a:t>compete agli </a:t>
            </a:r>
            <a:r>
              <a:rPr lang="it-IT" altLang="it-IT" dirty="0"/>
              <a:t>Organi Accademici di vertice che devono definire gli </a:t>
            </a:r>
            <a:r>
              <a:rPr lang="it-IT" altLang="it-IT" dirty="0">
                <a:solidFill>
                  <a:srgbClr val="0070C0"/>
                </a:solidFill>
              </a:rPr>
              <a:t>obiettivi </a:t>
            </a:r>
            <a:r>
              <a:rPr lang="it-IT" altLang="it-IT" dirty="0" smtClean="0">
                <a:solidFill>
                  <a:srgbClr val="0070C0"/>
                </a:solidFill>
              </a:rPr>
              <a:t>e gli </a:t>
            </a:r>
            <a:r>
              <a:rPr lang="it-IT" altLang="it-IT" dirty="0">
                <a:solidFill>
                  <a:srgbClr val="0070C0"/>
                </a:solidFill>
              </a:rPr>
              <a:t>indirizzi generali dell’Ateneo.</a:t>
            </a:r>
            <a:endParaRPr lang="it-IT" alt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6" name="Angolo ripiegato 5"/>
          <p:cNvSpPr/>
          <p:nvPr/>
        </p:nvSpPr>
        <p:spPr>
          <a:xfrm>
            <a:off x="2863424" y="3421989"/>
            <a:ext cx="3419569" cy="2010586"/>
          </a:xfrm>
          <a:prstGeom prst="foldedCorner">
            <a:avLst/>
          </a:prstGeom>
          <a:solidFill>
            <a:srgbClr val="007E39"/>
          </a:solidFill>
          <a:effectLst>
            <a:outerShdw blurRad="279400" dist="3429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>
              <a:buFontTx/>
              <a:buAutoNum type="arabicPeriod"/>
              <a:defRPr/>
            </a:pPr>
            <a:r>
              <a:rPr lang="it-IT" dirty="0"/>
              <a:t>Documento </a:t>
            </a:r>
            <a:r>
              <a:rPr lang="it-IT" dirty="0" smtClean="0"/>
              <a:t>sulle </a:t>
            </a:r>
            <a:r>
              <a:rPr lang="it-IT" dirty="0"/>
              <a:t>Politiche </a:t>
            </a:r>
            <a:r>
              <a:rPr lang="it-IT" dirty="0" smtClean="0"/>
              <a:t>per la </a:t>
            </a:r>
            <a:r>
              <a:rPr lang="it-IT" dirty="0"/>
              <a:t>qualità dell'Ateneo di </a:t>
            </a:r>
            <a:r>
              <a:rPr lang="it-IT" dirty="0" smtClean="0"/>
              <a:t>Parma</a:t>
            </a:r>
          </a:p>
          <a:p>
            <a:pPr marL="342900" indent="-342900">
              <a:buFontTx/>
              <a:buAutoNum type="arabicPeriod"/>
              <a:defRPr/>
            </a:pPr>
            <a:r>
              <a:rPr lang="it-IT" dirty="0" smtClean="0"/>
              <a:t>Piano </a:t>
            </a:r>
            <a:r>
              <a:rPr lang="it-IT" dirty="0"/>
              <a:t>strategico triennale </a:t>
            </a:r>
          </a:p>
          <a:p>
            <a:pPr marL="342900" indent="-342900">
              <a:buFontTx/>
              <a:buAutoNum type="arabicPeriod"/>
              <a:defRPr/>
            </a:pPr>
            <a:r>
              <a:rPr lang="it-IT" dirty="0"/>
              <a:t>Piano integrato </a:t>
            </a:r>
            <a:r>
              <a:rPr lang="it-IT" dirty="0" smtClean="0"/>
              <a:t>triennale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200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QUALIT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À IN ATENEO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510384"/>
            <a:ext cx="7886700" cy="4064791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it-IT" altLang="it-IT" dirty="0"/>
              <a:t>Tale </a:t>
            </a:r>
            <a:r>
              <a:rPr lang="it-IT" altLang="it-IT" b="1" dirty="0"/>
              <a:t>responsabilità</a:t>
            </a:r>
            <a:r>
              <a:rPr lang="it-IT" altLang="it-IT" dirty="0"/>
              <a:t> è poi </a:t>
            </a:r>
            <a:r>
              <a:rPr lang="it-IT" altLang="it-IT" dirty="0" smtClean="0"/>
              <a:t>declinata in:</a:t>
            </a:r>
            <a:endParaRPr lang="it-IT" altLang="it-IT" dirty="0"/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</a:t>
            </a:r>
            <a:r>
              <a:rPr lang="it-IT" altLang="it-IT" b="1" dirty="0"/>
              <a:t>Didattica</a:t>
            </a:r>
            <a:r>
              <a:rPr lang="it-IT" altLang="it-IT" dirty="0"/>
              <a:t>: Direttore e Presidenti dei </a:t>
            </a:r>
            <a:r>
              <a:rPr lang="it-IT" altLang="it-IT" dirty="0" err="1"/>
              <a:t>CdS</a:t>
            </a:r>
            <a:r>
              <a:rPr lang="it-IT" altLang="it-IT" dirty="0"/>
              <a:t> fino al singolo docente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</a:t>
            </a:r>
            <a:r>
              <a:rPr lang="it-IT" altLang="it-IT" b="1" dirty="0"/>
              <a:t>Ricerca e Terza Missione</a:t>
            </a:r>
            <a:r>
              <a:rPr lang="it-IT" altLang="it-IT" dirty="0"/>
              <a:t>: Direttore e Delegato alla Ricerca fino al singolo ricercatore 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</a:t>
            </a:r>
            <a:r>
              <a:rPr lang="it-IT" altLang="it-IT" b="1" dirty="0"/>
              <a:t>Amministrazione</a:t>
            </a:r>
            <a:r>
              <a:rPr lang="it-IT" altLang="it-IT" dirty="0"/>
              <a:t>: Dirigenti e responsabili </a:t>
            </a:r>
            <a:r>
              <a:rPr lang="it-IT" altLang="it-IT" dirty="0" smtClean="0"/>
              <a:t>U.O. </a:t>
            </a:r>
            <a:r>
              <a:rPr lang="it-IT" altLang="it-IT" dirty="0"/>
              <a:t>fino alla singola unità di personale tecnico-amministrativo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it-IT" altLang="it-IT" dirty="0"/>
          </a:p>
          <a:p>
            <a:pPr algn="just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it-IT" altLang="it-IT" b="1" dirty="0"/>
              <a:t>Come viene valutata</a:t>
            </a:r>
            <a:r>
              <a:rPr lang="it-IT" altLang="it-IT" dirty="0"/>
              <a:t>: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Relazione annuale del Nucleo di Valutazione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Didattica: schede ANVUR dei </a:t>
            </a:r>
            <a:r>
              <a:rPr lang="it-IT" altLang="it-IT" dirty="0" err="1"/>
              <a:t>CdS</a:t>
            </a:r>
            <a:r>
              <a:rPr lang="it-IT" altLang="it-IT" dirty="0"/>
              <a:t> (SUA-</a:t>
            </a:r>
            <a:r>
              <a:rPr lang="it-IT" altLang="it-IT" dirty="0" err="1"/>
              <a:t>CdS</a:t>
            </a:r>
            <a:r>
              <a:rPr lang="it-IT" altLang="it-IT" dirty="0"/>
              <a:t>)</a:t>
            </a:r>
          </a:p>
          <a:p>
            <a:pPr algn="just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dirty="0"/>
              <a:t> Ricerca e Terza Missione: VQR e SUA-RD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8908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b="1" dirty="0" smtClean="0"/>
              <a:t>LA QUALIT</a:t>
            </a:r>
            <a:r>
              <a:rPr lang="it-IT" b="1" dirty="0">
                <a:latin typeface="Calibri" panose="020F0502020204030204" pitchFamily="34" charset="0"/>
                <a:cs typeface="Calibri" panose="020F0502020204030204" pitchFamily="34" charset="0"/>
              </a:rPr>
              <a:t>À </a:t>
            </a:r>
            <a:r>
              <a:rPr lang="it-IT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it-IT" b="1" dirty="0" smtClean="0"/>
              <a:t> IL SISTEMA AVA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355546"/>
            <a:ext cx="8193378" cy="4064791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it-IT" dirty="0" smtClean="0"/>
              <a:t>Il sistema AVA ha l’obiettivo di migliorare la </a:t>
            </a:r>
            <a:r>
              <a:rPr lang="it-IT" dirty="0"/>
              <a:t>q</a:t>
            </a:r>
            <a:r>
              <a:rPr lang="it-IT" dirty="0" smtClean="0"/>
              <a:t>ualità</a:t>
            </a:r>
            <a:r>
              <a:rPr lang="it-IT" b="1" dirty="0" smtClean="0"/>
              <a:t> </a:t>
            </a:r>
            <a:r>
              <a:rPr lang="it-IT" dirty="0" smtClean="0"/>
              <a:t>della didattica e della ricerca attraverso l’applicazione di un modello di </a:t>
            </a:r>
            <a:r>
              <a:rPr lang="it-IT" b="1" dirty="0" smtClean="0">
                <a:solidFill>
                  <a:srgbClr val="FF0000"/>
                </a:solidFill>
              </a:rPr>
              <a:t>ASSICURAZIONE DELLA QUALIT</a:t>
            </a:r>
            <a:r>
              <a:rPr lang="it-IT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À</a:t>
            </a:r>
            <a:r>
              <a:rPr lang="it-IT" b="1" dirty="0" smtClean="0"/>
              <a:t> </a:t>
            </a:r>
            <a:r>
              <a:rPr lang="it-IT" dirty="0" smtClean="0"/>
              <a:t>(AQ) fondato su procedure interne di:</a:t>
            </a:r>
          </a:p>
          <a:p>
            <a:pPr marL="0" indent="0">
              <a:lnSpc>
                <a:spcPct val="100000"/>
              </a:lnSpc>
              <a:buNone/>
            </a:pPr>
            <a:endParaRPr lang="it-IT" dirty="0" smtClean="0"/>
          </a:p>
          <a:p>
            <a:pPr lvl="1">
              <a:lnSpc>
                <a:spcPct val="100000"/>
              </a:lnSpc>
            </a:pPr>
            <a:r>
              <a:rPr lang="it-IT" dirty="0" smtClean="0"/>
              <a:t>progettazione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gestione</a:t>
            </a:r>
          </a:p>
          <a:p>
            <a:pPr lvl="1">
              <a:lnSpc>
                <a:spcPct val="100000"/>
              </a:lnSpc>
            </a:pPr>
            <a:r>
              <a:rPr lang="it-IT" dirty="0" smtClean="0"/>
              <a:t>autovalutazione </a:t>
            </a:r>
            <a:endParaRPr lang="it-IT" dirty="0"/>
          </a:p>
          <a:p>
            <a:pPr lvl="1">
              <a:lnSpc>
                <a:spcPct val="100000"/>
              </a:lnSpc>
            </a:pPr>
            <a:r>
              <a:rPr lang="it-IT" dirty="0" smtClean="0"/>
              <a:t>miglioramento delle attività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La Qualità e i processi di Assicurazione Qualità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864C0-3504-416B-B8FD-1AE47F56C3B3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796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29704</TotalTime>
  <Words>1206</Words>
  <Application>Microsoft Office PowerPoint</Application>
  <PresentationFormat>Presentazione su schermo (4:3)</PresentationFormat>
  <Paragraphs>192</Paragraphs>
  <Slides>20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Mangal</vt:lpstr>
      <vt:lpstr>Wingdings</vt:lpstr>
      <vt:lpstr>Personalizza struttura</vt:lpstr>
      <vt:lpstr>Presentazione standard di PowerPoint</vt:lpstr>
      <vt:lpstr>LA QUALITÀ E IL SISTEMA AVA</vt:lpstr>
      <vt:lpstr>LA QUALITÀ E IL SISTEMA AVA</vt:lpstr>
      <vt:lpstr>VISITA DI ACCREDITAMENTO 8 – 12 APRILE 2019</vt:lpstr>
      <vt:lpstr>LA QUALITÀ E IL SISTEMA AVA</vt:lpstr>
      <vt:lpstr>QUALITÀ IN ATENEO</vt:lpstr>
      <vt:lpstr>QUALITÀ IN ATENEO</vt:lpstr>
      <vt:lpstr>QUALITÀ IN ATENEO</vt:lpstr>
      <vt:lpstr>LA QUALITÀ E IL SISTEMA AVA</vt:lpstr>
      <vt:lpstr>ASSICURAZIONE DELLA QUALITÀ</vt:lpstr>
      <vt:lpstr>APPROCCIO PER PROCESSI</vt:lpstr>
      <vt:lpstr>MODELLO DI PROCESSO</vt:lpstr>
      <vt:lpstr>ASSICURAZIONE DELLA QUALITÀ</vt:lpstr>
      <vt:lpstr>ARCHITETTURA DEL  SISTEMA DI AQ DI ATENEO</vt:lpstr>
      <vt:lpstr>ARCHITETTURA DEL  SISTEMA DI AQ DI ATENEO</vt:lpstr>
      <vt:lpstr>AQ NEI DIPARTIMENTI</vt:lpstr>
      <vt:lpstr>GESTIONE DELLA QUALITÀ IN ATENEO</vt:lpstr>
      <vt:lpstr>GESTIONE DELLA QUALITÀ IN ATENEO</vt:lpstr>
      <vt:lpstr>IN CONCLUSIONE …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Utente di Microsoft Office</dc:creator>
  <cp:lastModifiedBy>Maria Dramis</cp:lastModifiedBy>
  <cp:revision>245</cp:revision>
  <dcterms:created xsi:type="dcterms:W3CDTF">2016-12-13T13:19:46Z</dcterms:created>
  <dcterms:modified xsi:type="dcterms:W3CDTF">2019-01-08T17:53:22Z</dcterms:modified>
</cp:coreProperties>
</file>