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5" r:id="rId2"/>
    <p:sldId id="284" r:id="rId3"/>
    <p:sldId id="257" r:id="rId4"/>
    <p:sldId id="258" r:id="rId5"/>
    <p:sldId id="273" r:id="rId6"/>
    <p:sldId id="275" r:id="rId7"/>
    <p:sldId id="261" r:id="rId8"/>
    <p:sldId id="276" r:id="rId9"/>
    <p:sldId id="263" r:id="rId10"/>
    <p:sldId id="264" r:id="rId11"/>
    <p:sldId id="278" r:id="rId12"/>
    <p:sldId id="277" r:id="rId13"/>
    <p:sldId id="288" r:id="rId14"/>
    <p:sldId id="281" r:id="rId15"/>
    <p:sldId id="295" r:id="rId16"/>
    <p:sldId id="282" r:id="rId17"/>
    <p:sldId id="287" r:id="rId18"/>
    <p:sldId id="267" r:id="rId19"/>
    <p:sldId id="293" r:id="rId20"/>
    <p:sldId id="289" r:id="rId21"/>
    <p:sldId id="272" r:id="rId22"/>
    <p:sldId id="291" r:id="rId23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D636"/>
    <a:srgbClr val="4DAD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76" autoAdjust="0"/>
  </p:normalViewPr>
  <p:slideViewPr>
    <p:cSldViewPr snapToGrid="0">
      <p:cViewPr varScale="1">
        <p:scale>
          <a:sx n="79" d="100"/>
          <a:sy n="79" d="100"/>
        </p:scale>
        <p:origin x="74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A66A12-D560-41BC-9556-EE86EECAD397}" type="doc">
      <dgm:prSet loTypeId="urn:microsoft.com/office/officeart/2005/8/layout/pyramid2" loCatId="pyramid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BED76CBE-F1D5-45F9-891A-678264D044AD}" type="pres">
      <dgm:prSet presAssocID="{ABA66A12-D560-41BC-9556-EE86EECAD397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it-IT"/>
        </a:p>
      </dgm:t>
    </dgm:pt>
  </dgm:ptLst>
  <dgm:cxnLst>
    <dgm:cxn modelId="{F0C34407-227C-46A9-A9FA-EB06E7DDF2B8}" type="presOf" srcId="{ABA66A12-D560-41BC-9556-EE86EECAD397}" destId="{BED76CBE-F1D5-45F9-891A-678264D044AD}" srcOrd="0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AF75FB-102A-4F8B-976A-791C5594CE7F}" type="datetimeFigureOut">
              <a:rPr lang="it-IT" smtClean="0"/>
              <a:t>14/01/2019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6BA78-A125-4DBC-93C5-57208E9F56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4758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6BA78-A125-4DBC-93C5-57208E9F56A9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32668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B128A-9422-49EF-8338-3E220FB2E271}" type="datetime1">
              <a:rPr lang="it-IT" smtClean="0"/>
              <a:t>14/01/2019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188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EF04E-6FB1-45F8-B6B5-CDCDD29A05F5}" type="datetime1">
              <a:rPr lang="it-IT" smtClean="0"/>
              <a:t>14/01/2019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499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4D530-2C70-4A60-82EE-51EFBAB4B45F}" type="datetime1">
              <a:rPr lang="it-IT" smtClean="0"/>
              <a:t>14/01/2019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883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521CD-4BF8-4C16-A3E4-2C374B4F86C0}" type="datetime1">
              <a:rPr lang="it-IT" smtClean="0"/>
              <a:t>14/01/2019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8144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A2818-4FFA-4A3E-BC28-AD23CEB6F519}" type="datetime1">
              <a:rPr lang="it-IT" smtClean="0"/>
              <a:t>14/01/2019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9574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2517C-4CF6-46E3-A5C8-1A243E351897}" type="datetime1">
              <a:rPr lang="it-IT" smtClean="0"/>
              <a:t>14/01/2019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1333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39A87-A546-4557-9A57-A457276DE710}" type="datetime1">
              <a:rPr lang="it-IT" smtClean="0"/>
              <a:t>14/01/2019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6062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C9B1F-B151-4BFF-8F40-FE74E0EDD76B}" type="datetime1">
              <a:rPr lang="it-IT" smtClean="0"/>
              <a:t>14/01/2019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9812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D8509-FB5E-4CF8-B6E0-4D2C4198653C}" type="datetime1">
              <a:rPr lang="it-IT" smtClean="0"/>
              <a:t>14/01/2019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3388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FD41-F2B7-4A5F-9FE2-B6C2A4832F9F}" type="datetime1">
              <a:rPr lang="it-IT" smtClean="0"/>
              <a:t>14/01/2019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6721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6046B-863B-446C-9828-2909951E4961}" type="datetime1">
              <a:rPr lang="it-IT" smtClean="0"/>
              <a:t>14/01/2019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297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4CFEB-838A-4FA3-8F3F-D03BEE140EA8}" type="datetime1">
              <a:rPr lang="it-IT" smtClean="0"/>
              <a:t>14/01/2019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06BF9-7F90-4BCC-87A5-7586E00C470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8603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ormattiva.it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pr.it/ateneo/organi-e-strutture/consiglio-di-amministrazione" TargetMode="External"/><Relationship Id="rId2" Type="http://schemas.openxmlformats.org/officeDocument/2006/relationships/hyperlink" Target="http://www.unipr.it/ateneo/organi-e-strutture/senato-accademico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ipr.it/node/1648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19050"/>
            <a:ext cx="12192000" cy="6838950"/>
          </a:xfrm>
          <a:prstGeom prst="rect">
            <a:avLst/>
          </a:prstGeom>
          <a:solidFill>
            <a:srgbClr val="005E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dirty="0">
              <a:solidFill>
                <a:schemeClr val="tx2"/>
              </a:solidFill>
            </a:endParaRPr>
          </a:p>
        </p:txBody>
      </p:sp>
      <p:pic>
        <p:nvPicPr>
          <p:cNvPr id="4099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1" y="247650"/>
            <a:ext cx="2486025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CasellaDiTesto 4"/>
          <p:cNvSpPr txBox="1">
            <a:spLocks noChangeArrowheads="1"/>
          </p:cNvSpPr>
          <p:nvPr/>
        </p:nvSpPr>
        <p:spPr bwMode="auto">
          <a:xfrm>
            <a:off x="1917701" y="1268414"/>
            <a:ext cx="8512175" cy="5062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2400" dirty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2400" dirty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400" dirty="0">
                <a:solidFill>
                  <a:schemeClr val="bg1"/>
                </a:solidFill>
              </a:rPr>
              <a:t>INCONTRO FORMATIVO PER IL PERSONALE INTERNO IN MATERIA DI DELIBERAZIONI DEGLI ORGANI ACCADEMICI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2400" dirty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2400" dirty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000" dirty="0">
                <a:solidFill>
                  <a:schemeClr val="bg1"/>
                </a:solidFill>
              </a:rPr>
              <a:t>ORGANI DI GOVERNO E PROVVEDIMENTI AMMINISTRATIVI PRESSO L’UNIVERSITA’ DI </a:t>
            </a:r>
            <a:r>
              <a:rPr lang="it-IT" altLang="it-IT" sz="2000" dirty="0" smtClean="0">
                <a:solidFill>
                  <a:schemeClr val="bg1"/>
                </a:solidFill>
              </a:rPr>
              <a:t>PARMA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2000" dirty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sz="1600" dirty="0">
                <a:solidFill>
                  <a:schemeClr val="bg1"/>
                </a:solidFill>
              </a:rPr>
              <a:t>ITER </a:t>
            </a:r>
            <a:r>
              <a:rPr lang="it-IT" sz="1600" dirty="0" smtClean="0">
                <a:solidFill>
                  <a:schemeClr val="bg1"/>
                </a:solidFill>
              </a:rPr>
              <a:t>PROCEDURALE E </a:t>
            </a:r>
            <a:r>
              <a:rPr lang="it-IT" sz="1600" dirty="0">
                <a:solidFill>
                  <a:schemeClr val="bg1"/>
                </a:solidFill>
              </a:rPr>
              <a:t>NOTE TECNICHE PER LA GESTIONE </a:t>
            </a:r>
            <a:endParaRPr lang="it-IT" sz="1600" dirty="0" smtClean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sz="1600" dirty="0" smtClean="0">
                <a:solidFill>
                  <a:schemeClr val="bg1"/>
                </a:solidFill>
              </a:rPr>
              <a:t>DELLE </a:t>
            </a:r>
            <a:r>
              <a:rPr lang="it-IT" sz="1600" dirty="0">
                <a:solidFill>
                  <a:schemeClr val="bg1"/>
                </a:solidFill>
              </a:rPr>
              <a:t>SEDUTE DEGLI ORGANI DI GOVERNO</a:t>
            </a:r>
            <a:endParaRPr lang="it-IT" altLang="it-IT" sz="1600" dirty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  <a:buNone/>
            </a:pPr>
            <a:endParaRPr lang="it-IT" altLang="it-IT" sz="1600" dirty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it-IT" altLang="it-IT" sz="1600" dirty="0">
                <a:solidFill>
                  <a:schemeClr val="bg1"/>
                </a:solidFill>
              </a:rPr>
              <a:t>Parma, 15-22 Novembre 2018	              U.O. Programmazione, Organi e 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  <a:buNone/>
            </a:pPr>
            <a:r>
              <a:rPr lang="it-IT" altLang="it-IT" sz="1600" dirty="0">
                <a:solidFill>
                  <a:schemeClr val="bg1"/>
                </a:solidFill>
              </a:rPr>
              <a:t>					            Affari Istituzionali					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8822177" y="372420"/>
            <a:ext cx="1459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All. 4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603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t-IT" dirty="0" smtClean="0"/>
              <a:t>             </a:t>
            </a:r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838200" y="1690688"/>
            <a:ext cx="10515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 smtClean="0"/>
              <a:t>                 </a:t>
            </a:r>
          </a:p>
          <a:p>
            <a:pPr algn="just"/>
            <a:r>
              <a:rPr lang="it-IT" dirty="0" smtClean="0"/>
              <a:t>                    </a:t>
            </a:r>
          </a:p>
          <a:p>
            <a:pPr algn="just"/>
            <a:endParaRPr lang="it-IT" b="1" dirty="0"/>
          </a:p>
          <a:p>
            <a:pPr algn="just"/>
            <a:r>
              <a:rPr lang="it-IT" dirty="0" smtClean="0"/>
              <a:t>Il testo della proposta di delibera sia stato redatto con chiarezza, semplicità, comprensibilità nel linguaggio, utilizzo corretto della punteggiatura e che l’organizzazione grafica sia conforme allo standard di cui alle NOTE TECNICHE.</a:t>
            </a:r>
          </a:p>
          <a:p>
            <a:pPr algn="just"/>
            <a:endParaRPr lang="it-IT" dirty="0"/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                  </a:t>
            </a:r>
            <a:endParaRPr lang="it-IT" dirty="0"/>
          </a:p>
          <a:p>
            <a:pPr algn="just"/>
            <a:r>
              <a:rPr lang="it-IT" dirty="0" smtClean="0"/>
              <a:t>Le disposizioni normative utilizzate siano quelle vigenti al momento dell’adozione dell’atto. Sul sito </a:t>
            </a:r>
            <a:r>
              <a:rPr lang="it-IT" dirty="0" smtClean="0">
                <a:hlinkClick r:id="rId2"/>
              </a:rPr>
              <a:t>http://www.normattiva.it</a:t>
            </a:r>
            <a:r>
              <a:rPr lang="it-IT" dirty="0" smtClean="0"/>
              <a:t> è possibile verificare gli aggiornamenti normativi.</a:t>
            </a:r>
            <a:endParaRPr lang="it-IT" dirty="0"/>
          </a:p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Il ricorso ad abbreviazioni e sigle sia anticipato nel testo, nell’inserimento iniziale, con la citazione integrale dell’abbreviazione.</a:t>
            </a:r>
            <a:endParaRPr lang="it-IT" dirty="0"/>
          </a:p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pPr algn="just"/>
            <a:endParaRPr lang="it-IT" dirty="0"/>
          </a:p>
        </p:txBody>
      </p:sp>
      <p:sp>
        <p:nvSpPr>
          <p:cNvPr id="13" name="Fumetto 2 12"/>
          <p:cNvSpPr/>
          <p:nvPr/>
        </p:nvSpPr>
        <p:spPr>
          <a:xfrm>
            <a:off x="838200" y="1869905"/>
            <a:ext cx="1551635" cy="593337"/>
          </a:xfrm>
          <a:prstGeom prst="wedgeRoundRectCallou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VERIFICA CHE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6" name="Fumetto 2 15"/>
          <p:cNvSpPr/>
          <p:nvPr/>
        </p:nvSpPr>
        <p:spPr>
          <a:xfrm>
            <a:off x="838199" y="3533963"/>
            <a:ext cx="1551634" cy="524093"/>
          </a:xfrm>
          <a:prstGeom prst="wedgeRoundRectCallou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VERIFICA CHE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7" name="Fumetto 2 16"/>
          <p:cNvSpPr/>
          <p:nvPr/>
        </p:nvSpPr>
        <p:spPr>
          <a:xfrm>
            <a:off x="838201" y="4986490"/>
            <a:ext cx="1551634" cy="553139"/>
          </a:xfrm>
          <a:prstGeom prst="wedgeRoundRectCallou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VERIFICA </a:t>
            </a:r>
            <a:r>
              <a:rPr lang="it-IT" dirty="0" smtClean="0">
                <a:solidFill>
                  <a:schemeClr val="bg1"/>
                </a:solidFill>
              </a:rPr>
              <a:t>CHE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0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90000"/>
          </a:bodyPr>
          <a:lstStyle/>
          <a:p>
            <a:pPr algn="ctr"/>
            <a:r>
              <a:rPr lang="it-IT" sz="2400" b="1" dirty="0" smtClean="0">
                <a:solidFill>
                  <a:schemeClr val="bg1"/>
                </a:solidFill>
              </a:rPr>
              <a:t/>
            </a:r>
            <a:br>
              <a:rPr lang="it-IT" sz="2400" b="1" dirty="0" smtClean="0">
                <a:solidFill>
                  <a:schemeClr val="bg1"/>
                </a:solidFill>
              </a:rPr>
            </a:br>
            <a:r>
              <a:rPr lang="it-IT" sz="2400" b="1" dirty="0" smtClean="0">
                <a:solidFill>
                  <a:schemeClr val="bg1"/>
                </a:solidFill>
              </a:rPr>
              <a:t>ITER </a:t>
            </a:r>
            <a:r>
              <a:rPr lang="it-IT" sz="2400" b="1" dirty="0">
                <a:solidFill>
                  <a:schemeClr val="bg1"/>
                </a:solidFill>
              </a:rPr>
              <a:t>PROCEDURALE PER LA GESTIONE DELLE SEDUTE DEGLI ORGANI DI GOVERNO </a:t>
            </a:r>
            <a:r>
              <a:rPr lang="it-IT" sz="2400" b="1" dirty="0" smtClean="0">
                <a:solidFill>
                  <a:schemeClr val="bg1"/>
                </a:solidFill>
              </a:rPr>
              <a:t/>
            </a:r>
            <a:br>
              <a:rPr lang="it-IT" sz="2400" b="1" dirty="0" smtClean="0">
                <a:solidFill>
                  <a:schemeClr val="bg1"/>
                </a:solidFill>
              </a:rPr>
            </a:br>
            <a:r>
              <a:rPr lang="it-IT" sz="2400" b="1" dirty="0" smtClean="0">
                <a:solidFill>
                  <a:schemeClr val="bg1"/>
                </a:solidFill>
              </a:rPr>
              <a:t>VERIFICHE E ADEMPIMENTI</a:t>
            </a:r>
            <a:br>
              <a:rPr lang="it-IT" sz="2400" b="1" dirty="0" smtClean="0">
                <a:solidFill>
                  <a:schemeClr val="bg1"/>
                </a:solidFill>
              </a:rPr>
            </a:br>
            <a:r>
              <a:rPr lang="it-IT" sz="2400" b="1" dirty="0" smtClean="0">
                <a:solidFill>
                  <a:schemeClr val="bg1"/>
                </a:solidFill>
              </a:rPr>
              <a:t> 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10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59608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t-IT" dirty="0" smtClean="0"/>
              <a:t>             </a:t>
            </a:r>
            <a:endParaRPr lang="it-IT" dirty="0"/>
          </a:p>
        </p:txBody>
      </p:sp>
      <p:sp>
        <p:nvSpPr>
          <p:cNvPr id="9" name="Rettangolo 8"/>
          <p:cNvSpPr/>
          <p:nvPr/>
        </p:nvSpPr>
        <p:spPr>
          <a:xfrm>
            <a:off x="838200" y="1690688"/>
            <a:ext cx="105156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 smtClean="0"/>
              <a:t>                 </a:t>
            </a:r>
          </a:p>
          <a:p>
            <a:pPr algn="just"/>
            <a:r>
              <a:rPr lang="it-IT" dirty="0" smtClean="0"/>
              <a:t>                    </a:t>
            </a:r>
          </a:p>
          <a:p>
            <a:pPr algn="just"/>
            <a:endParaRPr lang="it-IT" b="1" dirty="0"/>
          </a:p>
          <a:p>
            <a:pPr algn="just"/>
            <a:r>
              <a:rPr lang="it-IT" dirty="0" smtClean="0"/>
              <a:t>Nel </a:t>
            </a:r>
            <a:r>
              <a:rPr lang="it-IT" dirty="0"/>
              <a:t>caso di Regolamenti che sostituiscono integralmente i precedenti, nel </a:t>
            </a:r>
            <a:r>
              <a:rPr lang="it-IT" dirty="0" smtClean="0"/>
              <a:t>dispositivo sia </a:t>
            </a:r>
            <a:r>
              <a:rPr lang="it-IT" dirty="0"/>
              <a:t>riportato «…… in </a:t>
            </a:r>
            <a:r>
              <a:rPr lang="it-IT" dirty="0" smtClean="0"/>
              <a:t>sostituzione del “…………………..” </a:t>
            </a:r>
            <a:r>
              <a:rPr lang="it-IT" dirty="0"/>
              <a:t>emanato con D.R. n. </a:t>
            </a:r>
            <a:r>
              <a:rPr lang="it-IT" dirty="0" smtClean="0"/>
              <a:t>…….. </a:t>
            </a:r>
            <a:r>
              <a:rPr lang="it-IT" dirty="0"/>
              <a:t>del </a:t>
            </a:r>
            <a:r>
              <a:rPr lang="it-IT" dirty="0" smtClean="0"/>
              <a:t>…/…/…, </a:t>
            </a:r>
            <a:r>
              <a:rPr lang="it-IT" dirty="0"/>
              <a:t>che viene </a:t>
            </a:r>
            <a:r>
              <a:rPr lang="it-IT" dirty="0" smtClean="0"/>
              <a:t>abrogato»</a:t>
            </a:r>
          </a:p>
          <a:p>
            <a:pPr algn="just"/>
            <a:endParaRPr lang="it-IT" dirty="0"/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                  </a:t>
            </a:r>
            <a:endParaRPr lang="it-IT" dirty="0"/>
          </a:p>
          <a:p>
            <a:pPr algn="just"/>
            <a:r>
              <a:rPr lang="it-IT" dirty="0" smtClean="0"/>
              <a:t>Nel </a:t>
            </a:r>
            <a:r>
              <a:rPr lang="it-IT" dirty="0"/>
              <a:t>caso in cui la medesima delibera </a:t>
            </a:r>
            <a:r>
              <a:rPr lang="it-IT" dirty="0" smtClean="0"/>
              <a:t>sia di competenza di </a:t>
            </a:r>
            <a:r>
              <a:rPr lang="it-IT" dirty="0"/>
              <a:t>entrambi gli </a:t>
            </a:r>
            <a:r>
              <a:rPr lang="it-IT" dirty="0" smtClean="0"/>
              <a:t>organi, sia stata definita esattamente la rispettiva competenza</a:t>
            </a:r>
          </a:p>
          <a:p>
            <a:pPr algn="just"/>
            <a:endParaRPr lang="it-IT" dirty="0"/>
          </a:p>
          <a:p>
            <a:pPr algn="just"/>
            <a:r>
              <a:rPr lang="it-IT" dirty="0" smtClean="0"/>
              <a:t>[es.: Il Senato </a:t>
            </a:r>
            <a:r>
              <a:rPr lang="it-IT" i="1" dirty="0" smtClean="0">
                <a:solidFill>
                  <a:schemeClr val="accent5">
                    <a:lumMod val="75000"/>
                  </a:schemeClr>
                </a:solidFill>
              </a:rPr>
              <a:t>esprime parere obbligatorio</a:t>
            </a:r>
            <a:r>
              <a:rPr lang="it-IT" dirty="0" smtClean="0"/>
              <a:t> al bilancio di previsione, annuale e triennale ….;</a:t>
            </a:r>
          </a:p>
          <a:p>
            <a:pPr algn="just"/>
            <a:endParaRPr lang="it-IT" dirty="0"/>
          </a:p>
          <a:p>
            <a:pPr algn="just"/>
            <a:r>
              <a:rPr lang="it-IT" dirty="0" smtClean="0"/>
              <a:t>Il Consiglio </a:t>
            </a:r>
            <a:r>
              <a:rPr lang="it-IT" i="1" dirty="0" smtClean="0">
                <a:solidFill>
                  <a:schemeClr val="accent5">
                    <a:lumMod val="75000"/>
                  </a:schemeClr>
                </a:solidFill>
              </a:rPr>
              <a:t>approva</a:t>
            </a:r>
            <a:r>
              <a:rPr lang="it-IT" dirty="0" smtClean="0"/>
              <a:t>, su proposta del Rettore, </a:t>
            </a:r>
            <a:r>
              <a:rPr lang="it-IT" i="1" dirty="0" smtClean="0">
                <a:solidFill>
                  <a:schemeClr val="accent5">
                    <a:lumMod val="75000"/>
                  </a:schemeClr>
                </a:solidFill>
              </a:rPr>
              <a:t>previo parere del Senato Accademico</a:t>
            </a:r>
            <a:r>
              <a:rPr lang="it-IT" dirty="0" smtClean="0"/>
              <a:t>, il bilancio di previsione, annuale e triennale ….]</a:t>
            </a:r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In questo esempio, il testo della delibera del Consiglio di Amministrazione dovrà riportare nelle premesse:</a:t>
            </a:r>
          </a:p>
          <a:p>
            <a:pPr algn="just"/>
            <a:r>
              <a:rPr lang="it-IT" dirty="0" smtClean="0"/>
              <a:t>«</a:t>
            </a:r>
            <a:r>
              <a:rPr lang="it-IT" i="1" dirty="0">
                <a:solidFill>
                  <a:schemeClr val="accent5">
                    <a:lumMod val="75000"/>
                  </a:schemeClr>
                </a:solidFill>
              </a:rPr>
              <a:t>visto il parere …….. espresso dal Senato Accademico nella seduta del ……</a:t>
            </a:r>
            <a:r>
              <a:rPr lang="it-IT" dirty="0" smtClean="0"/>
              <a:t>»</a:t>
            </a:r>
            <a:endParaRPr lang="it-IT" dirty="0"/>
          </a:p>
          <a:p>
            <a:pPr algn="just"/>
            <a:endParaRPr lang="it-IT" dirty="0" smtClean="0"/>
          </a:p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endParaRPr lang="it-IT" dirty="0" smtClean="0"/>
          </a:p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pPr algn="just"/>
            <a:endParaRPr lang="it-IT" dirty="0"/>
          </a:p>
        </p:txBody>
      </p:sp>
      <p:sp>
        <p:nvSpPr>
          <p:cNvPr id="13" name="Fumetto 2 12"/>
          <p:cNvSpPr/>
          <p:nvPr/>
        </p:nvSpPr>
        <p:spPr>
          <a:xfrm>
            <a:off x="838200" y="1832425"/>
            <a:ext cx="1551635" cy="593337"/>
          </a:xfrm>
          <a:prstGeom prst="wedgeRoundRectCallou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VERIFICA CHE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6" name="Fumetto 2 15"/>
          <p:cNvSpPr/>
          <p:nvPr/>
        </p:nvSpPr>
        <p:spPr>
          <a:xfrm>
            <a:off x="838200" y="3183373"/>
            <a:ext cx="1551634" cy="567952"/>
          </a:xfrm>
          <a:prstGeom prst="wedgeRoundRectCallou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bg1"/>
                </a:solidFill>
              </a:rPr>
              <a:t>VERIFICA </a:t>
            </a:r>
            <a:r>
              <a:rPr lang="it-IT" dirty="0" smtClean="0">
                <a:solidFill>
                  <a:schemeClr val="bg1"/>
                </a:solidFill>
              </a:rPr>
              <a:t>CHE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ITER PROCEDURALE PER LA GESTIONE DELLE SEDUTE DEGLI ORGANI DI GOVERNO </a:t>
            </a:r>
            <a:br>
              <a:rPr lang="it-IT" sz="2400" b="1" dirty="0">
                <a:solidFill>
                  <a:schemeClr val="bg1"/>
                </a:solidFill>
              </a:rPr>
            </a:br>
            <a:r>
              <a:rPr lang="it-IT" sz="2400" b="1" dirty="0">
                <a:solidFill>
                  <a:schemeClr val="bg1"/>
                </a:solidFill>
              </a:rPr>
              <a:t>VERIFICHE E ADEMPIMENTI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91873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dirty="0" smtClean="0"/>
              <a:t>             </a:t>
            </a:r>
          </a:p>
          <a:p>
            <a:pPr marL="0" indent="0" algn="just">
              <a:buNone/>
            </a:pPr>
            <a:endParaRPr lang="it-IT" sz="1900" dirty="0" smtClean="0"/>
          </a:p>
          <a:p>
            <a:pPr marL="0" indent="0" algn="just">
              <a:buNone/>
            </a:pPr>
            <a:endParaRPr lang="it-IT" sz="1900" dirty="0" smtClean="0"/>
          </a:p>
          <a:p>
            <a:pPr marL="0" indent="0" algn="just">
              <a:buNone/>
            </a:pPr>
            <a:r>
              <a:rPr lang="it-IT" sz="1900" dirty="0" smtClean="0"/>
              <a:t>Il dispositivo riporti </a:t>
            </a:r>
            <a:r>
              <a:rPr lang="it-IT" sz="1900" dirty="0"/>
              <a:t>anche il </a:t>
            </a:r>
            <a:r>
              <a:rPr lang="it-IT" sz="1900" i="1" dirty="0">
                <a:solidFill>
                  <a:schemeClr val="accent5">
                    <a:lumMod val="75000"/>
                  </a:schemeClr>
                </a:solidFill>
              </a:rPr>
              <a:t>mandato</a:t>
            </a:r>
            <a:r>
              <a:rPr lang="it-IT" sz="1900" dirty="0"/>
              <a:t> </a:t>
            </a:r>
            <a:r>
              <a:rPr lang="it-IT" sz="1900" dirty="0" smtClean="0"/>
              <a:t>per </a:t>
            </a:r>
            <a:r>
              <a:rPr lang="it-IT" sz="1900" dirty="0"/>
              <a:t>successivi </a:t>
            </a:r>
            <a:r>
              <a:rPr lang="it-IT" sz="1900" dirty="0" smtClean="0"/>
              <a:t>adempimenti nella </a:t>
            </a:r>
            <a:r>
              <a:rPr lang="it-IT" sz="1900" dirty="0"/>
              <a:t>seguente </a:t>
            </a:r>
            <a:r>
              <a:rPr lang="it-IT" sz="1900" dirty="0" smtClean="0"/>
              <a:t>formulazione: </a:t>
            </a:r>
            <a:r>
              <a:rPr lang="it-IT" sz="1900" dirty="0"/>
              <a:t>«…di dare mandato all’Area Dirigenziale ………., U.O. ………….., per gli adempimenti successivi e conseguenti»</a:t>
            </a:r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endParaRPr lang="it-IT" dirty="0" smtClean="0"/>
          </a:p>
          <a:p>
            <a:pPr marL="0" indent="0" algn="just">
              <a:buNone/>
            </a:pPr>
            <a:r>
              <a:rPr lang="it-IT" sz="1800" dirty="0" smtClean="0"/>
              <a:t>In </a:t>
            </a:r>
            <a:r>
              <a:rPr lang="it-IT" sz="1800" dirty="0" smtClean="0"/>
              <a:t>presenza di </a:t>
            </a:r>
            <a:r>
              <a:rPr lang="it-IT" sz="1800" i="1" dirty="0" smtClean="0">
                <a:solidFill>
                  <a:schemeClr val="accent5">
                    <a:lumMod val="75000"/>
                  </a:schemeClr>
                </a:solidFill>
              </a:rPr>
              <a:t>allegati</a:t>
            </a:r>
            <a:r>
              <a:rPr lang="it-IT" sz="1800" dirty="0" smtClean="0"/>
              <a:t> alla proposta di delibera, questi siano stati citati nel testo della delibera medesima, come segue: </a:t>
            </a:r>
          </a:p>
          <a:p>
            <a:pPr marL="0" indent="0">
              <a:buNone/>
            </a:pPr>
            <a:r>
              <a:rPr lang="it-IT" sz="1800" dirty="0" smtClean="0"/>
              <a:t>«</a:t>
            </a:r>
            <a:r>
              <a:rPr lang="it-IT" sz="1800" i="1" dirty="0">
                <a:solidFill>
                  <a:schemeClr val="accent5">
                    <a:lumMod val="75000"/>
                  </a:schemeClr>
                </a:solidFill>
              </a:rPr>
              <a:t>Allegato x, parte integrante della presente delibera</a:t>
            </a:r>
            <a:r>
              <a:rPr lang="it-IT" sz="1800" dirty="0" smtClean="0"/>
              <a:t>»</a:t>
            </a:r>
            <a:endParaRPr lang="it-IT" sz="1800" dirty="0"/>
          </a:p>
          <a:p>
            <a:pPr marL="0" indent="0" algn="just">
              <a:buNone/>
            </a:pPr>
            <a:r>
              <a:rPr lang="it-IT" sz="1800" dirty="0" smtClean="0"/>
              <a:t>Gli «</a:t>
            </a:r>
            <a:r>
              <a:rPr lang="it-IT" sz="1800" i="1" dirty="0" smtClean="0">
                <a:solidFill>
                  <a:srgbClr val="FF0000"/>
                </a:solidFill>
              </a:rPr>
              <a:t>allegati</a:t>
            </a:r>
            <a:r>
              <a:rPr lang="it-IT" sz="1800" dirty="0"/>
              <a:t>» </a:t>
            </a:r>
            <a:r>
              <a:rPr lang="it-IT" sz="1800" dirty="0" smtClean="0"/>
              <a:t>all’ «</a:t>
            </a:r>
            <a:r>
              <a:rPr lang="it-IT" sz="1800" i="1" dirty="0">
                <a:solidFill>
                  <a:schemeClr val="accent5">
                    <a:lumMod val="75000"/>
                  </a:schemeClr>
                </a:solidFill>
              </a:rPr>
              <a:t>allegato</a:t>
            </a:r>
            <a:r>
              <a:rPr lang="it-IT" sz="1800" dirty="0"/>
              <a:t>» </a:t>
            </a:r>
            <a:r>
              <a:rPr lang="it-IT" sz="1800" dirty="0" smtClean="0"/>
              <a:t>siano stati definiti correttamente quali «</a:t>
            </a:r>
            <a:r>
              <a:rPr lang="it-IT" sz="1800" i="1" dirty="0" smtClean="0">
                <a:solidFill>
                  <a:srgbClr val="FF0000"/>
                </a:solidFill>
              </a:rPr>
              <a:t>annessi</a:t>
            </a:r>
            <a:r>
              <a:rPr lang="it-IT" sz="1800" dirty="0" smtClean="0"/>
              <a:t>» e siano stati numerati in ordine cronologico.</a:t>
            </a:r>
          </a:p>
        </p:txBody>
      </p:sp>
      <p:sp>
        <p:nvSpPr>
          <p:cNvPr id="9" name="Rettangolo 8"/>
          <p:cNvSpPr/>
          <p:nvPr/>
        </p:nvSpPr>
        <p:spPr>
          <a:xfrm>
            <a:off x="838200" y="1690688"/>
            <a:ext cx="10515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 smtClean="0"/>
              <a:t>                 </a:t>
            </a:r>
          </a:p>
          <a:p>
            <a:pPr algn="just"/>
            <a:r>
              <a:rPr lang="it-IT" dirty="0" smtClean="0"/>
              <a:t>                    </a:t>
            </a:r>
          </a:p>
          <a:p>
            <a:pPr algn="just"/>
            <a:endParaRPr lang="it-IT" b="1" dirty="0"/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                  </a:t>
            </a:r>
            <a:endParaRPr lang="it-IT" dirty="0"/>
          </a:p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pPr algn="just"/>
            <a:endParaRPr lang="it-IT" dirty="0" smtClean="0"/>
          </a:p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endParaRPr lang="it-IT" dirty="0" smtClean="0"/>
          </a:p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pPr algn="just"/>
            <a:endParaRPr lang="it-IT" dirty="0"/>
          </a:p>
        </p:txBody>
      </p:sp>
      <p:sp>
        <p:nvSpPr>
          <p:cNvPr id="13" name="Fumetto 2 12"/>
          <p:cNvSpPr/>
          <p:nvPr/>
        </p:nvSpPr>
        <p:spPr>
          <a:xfrm>
            <a:off x="838199" y="2208773"/>
            <a:ext cx="1551635" cy="593337"/>
          </a:xfrm>
          <a:prstGeom prst="wedgeRoundRectCallou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VERIFICA CHE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11" name="Fumetto 2 10"/>
          <p:cNvSpPr/>
          <p:nvPr/>
        </p:nvSpPr>
        <p:spPr>
          <a:xfrm>
            <a:off x="838199" y="3704625"/>
            <a:ext cx="1551635" cy="593337"/>
          </a:xfrm>
          <a:prstGeom prst="wedgeRoundRectCallou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VERIFICA CHE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ITER PROCEDURALE PER LA GESTIONE DELLE SEDUTE DEGLI ORGANI DI GOVERNO </a:t>
            </a:r>
            <a:br>
              <a:rPr lang="it-IT" sz="2400" b="1" dirty="0">
                <a:solidFill>
                  <a:schemeClr val="bg1"/>
                </a:solidFill>
              </a:rPr>
            </a:br>
            <a:r>
              <a:rPr lang="it-IT" sz="2400" b="1" dirty="0">
                <a:solidFill>
                  <a:schemeClr val="bg1"/>
                </a:solidFill>
              </a:rPr>
              <a:t>VERIFICHE E ADEMPIMENTI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12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67257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it-IT" dirty="0" smtClean="0"/>
              <a:t>             </a:t>
            </a:r>
          </a:p>
          <a:p>
            <a:pPr marL="0" indent="0" algn="just">
              <a:buNone/>
            </a:pPr>
            <a:endParaRPr lang="it-IT" sz="1900" dirty="0" smtClean="0"/>
          </a:p>
          <a:p>
            <a:pPr marL="0" indent="0" algn="just">
              <a:buNone/>
            </a:pPr>
            <a:r>
              <a:rPr lang="it-IT" sz="1900" dirty="0" smtClean="0"/>
              <a:t>Se nel testo di una delibera vengono usate le seguenti perifrasi:</a:t>
            </a:r>
          </a:p>
          <a:p>
            <a:pPr marL="0" indent="0" algn="just">
              <a:buNone/>
            </a:pPr>
            <a:r>
              <a:rPr lang="it-IT" sz="1900" dirty="0" smtClean="0"/>
              <a:t>«richiamato il DRD …….»</a:t>
            </a:r>
          </a:p>
          <a:p>
            <a:pPr marL="0" indent="0" algn="just">
              <a:buNone/>
            </a:pPr>
            <a:r>
              <a:rPr lang="it-IT" sz="1900" dirty="0" smtClean="0"/>
              <a:t>«visto il verbale …..»</a:t>
            </a:r>
          </a:p>
          <a:p>
            <a:pPr marL="0" indent="0" algn="just">
              <a:buNone/>
            </a:pPr>
            <a:r>
              <a:rPr lang="it-IT" sz="1900" dirty="0" smtClean="0"/>
              <a:t>«vista </a:t>
            </a:r>
            <a:r>
              <a:rPr lang="it-IT" sz="1900" dirty="0"/>
              <a:t>la nota </a:t>
            </a:r>
            <a:r>
              <a:rPr lang="it-IT" sz="1900" dirty="0" smtClean="0"/>
              <a:t>MIUR…..»</a:t>
            </a:r>
            <a:endParaRPr lang="it-IT" sz="1900" dirty="0"/>
          </a:p>
          <a:p>
            <a:pPr marL="0" indent="0" algn="just">
              <a:buNone/>
            </a:pPr>
            <a:r>
              <a:rPr lang="it-IT" sz="1900" dirty="0" smtClean="0"/>
              <a:t>i medesimi atti e documenti siano stati inseriti nella cartella dei «Materiali istruttori»</a:t>
            </a:r>
          </a:p>
          <a:p>
            <a:pPr marL="0" indent="0" algn="just">
              <a:buNone/>
            </a:pPr>
            <a:r>
              <a:rPr lang="it-IT" sz="1900" dirty="0" smtClean="0"/>
              <a:t>NOTA! L’attestazione di regolarità contabile e copertura finanziaria della spesa va inserita nei «Materiali istruttori»</a:t>
            </a:r>
          </a:p>
          <a:p>
            <a:pPr marL="0" indent="0" algn="just">
              <a:buNone/>
            </a:pPr>
            <a:endParaRPr lang="it-IT" sz="19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it-IT" sz="19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it-IT" altLang="it-IT" sz="1800" dirty="0" smtClean="0">
              <a:solidFill>
                <a:srgbClr val="005EB8"/>
              </a:solidFill>
            </a:endParaRPr>
          </a:p>
          <a:p>
            <a:pPr marL="0" indent="0" algn="just">
              <a:buNone/>
            </a:pPr>
            <a:r>
              <a:rPr lang="it-IT" altLang="it-IT" sz="1900" dirty="0"/>
              <a:t>Se nel testo di una delibera si rinvia a degli allegati (regolamenti, capitolati, contratti, tabelle, parametri, ecc.) i medesimi </a:t>
            </a:r>
            <a:r>
              <a:rPr lang="it-IT" altLang="it-IT" sz="1900" dirty="0" smtClean="0"/>
              <a:t>siano stati inseriti </a:t>
            </a:r>
            <a:r>
              <a:rPr lang="it-IT" altLang="it-IT" sz="1900" dirty="0"/>
              <a:t>nella cartella </a:t>
            </a:r>
            <a:r>
              <a:rPr lang="it-IT" altLang="it-IT" sz="1900" dirty="0" smtClean="0"/>
              <a:t>«</a:t>
            </a:r>
            <a:r>
              <a:rPr lang="it-IT" altLang="it-IT" sz="1900" dirty="0"/>
              <a:t>Allegati</a:t>
            </a:r>
            <a:r>
              <a:rPr lang="it-IT" altLang="it-IT" sz="1900" dirty="0" smtClean="0"/>
              <a:t>» e i relativi file siano nominati in modo corrispondente a quello utilizzato per citarli nel testo della delibera.</a:t>
            </a:r>
            <a:endParaRPr lang="it-IT" altLang="it-IT" sz="1900" dirty="0"/>
          </a:p>
          <a:p>
            <a:pPr marL="0" indent="0" algn="just">
              <a:buNone/>
            </a:pPr>
            <a:endParaRPr lang="it-IT" sz="1900" dirty="0" smtClean="0">
              <a:solidFill>
                <a:srgbClr val="FF000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838200" y="1690688"/>
            <a:ext cx="10515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 smtClean="0"/>
              <a:t>                 </a:t>
            </a:r>
          </a:p>
          <a:p>
            <a:pPr algn="just"/>
            <a:r>
              <a:rPr lang="it-IT" dirty="0" smtClean="0"/>
              <a:t>                    </a:t>
            </a:r>
          </a:p>
          <a:p>
            <a:pPr algn="just"/>
            <a:endParaRPr lang="it-IT" b="1" dirty="0"/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                  </a:t>
            </a:r>
            <a:endParaRPr lang="it-IT" dirty="0"/>
          </a:p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pPr algn="just"/>
            <a:endParaRPr lang="it-IT" dirty="0" smtClean="0"/>
          </a:p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endParaRPr lang="it-IT" dirty="0" smtClean="0"/>
          </a:p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pPr algn="just"/>
            <a:endParaRPr lang="it-IT" dirty="0"/>
          </a:p>
        </p:txBody>
      </p:sp>
      <p:sp>
        <p:nvSpPr>
          <p:cNvPr id="13" name="Fumetto 2 12"/>
          <p:cNvSpPr/>
          <p:nvPr/>
        </p:nvSpPr>
        <p:spPr>
          <a:xfrm>
            <a:off x="838199" y="1833509"/>
            <a:ext cx="1551635" cy="593337"/>
          </a:xfrm>
          <a:prstGeom prst="wedgeRoundRectCallou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VERIFICA CHE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ITER PROCEDURALE PER LA GESTIONE DELLE SEDUTE DEGLI ORGANI DI GOVERNO </a:t>
            </a:r>
            <a:br>
              <a:rPr lang="it-IT" sz="2400" b="1" dirty="0">
                <a:solidFill>
                  <a:schemeClr val="bg1"/>
                </a:solidFill>
              </a:rPr>
            </a:br>
            <a:r>
              <a:rPr lang="it-IT" sz="2400" b="1" dirty="0">
                <a:solidFill>
                  <a:schemeClr val="bg1"/>
                </a:solidFill>
              </a:rPr>
              <a:t>VERIFICHE E ADEMPIMENTI</a:t>
            </a:r>
          </a:p>
        </p:txBody>
      </p:sp>
      <p:sp>
        <p:nvSpPr>
          <p:cNvPr id="6" name="Fumetto 2 5"/>
          <p:cNvSpPr/>
          <p:nvPr/>
        </p:nvSpPr>
        <p:spPr>
          <a:xfrm>
            <a:off x="838198" y="4652184"/>
            <a:ext cx="1551635" cy="593337"/>
          </a:xfrm>
          <a:prstGeom prst="wedgeRoundRectCallou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VERIFICA CHE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13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56234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dirty="0" smtClean="0"/>
              <a:t>             </a:t>
            </a:r>
          </a:p>
          <a:p>
            <a:pPr marL="0" indent="0" algn="just">
              <a:buNone/>
            </a:pPr>
            <a:endParaRPr lang="it-IT" sz="1900" dirty="0" smtClean="0"/>
          </a:p>
          <a:p>
            <a:pPr algn="just">
              <a:buFont typeface="Wingdings" panose="05000000000000000000" pitchFamily="2" charset="2"/>
              <a:buChar char="v"/>
            </a:pPr>
            <a:r>
              <a:rPr lang="it-IT" sz="1800" dirty="0" smtClean="0"/>
              <a:t>La formula per dare atto dell’acquisizione dell’attestazione di regolarità contabile e copertura finanziaria della spesa, per costi di esercizio, sia univoca e riportata come di seguito «</a:t>
            </a:r>
            <a:r>
              <a:rPr lang="it-IT" sz="1800" dirty="0"/>
              <a:t>preso atto dell’attestazione resa dal Dirigente dell’Area Economico Finanziaria, agli atti della U.O. Programmazione, Organi e Affari Istituzionali, in ordine alla regolarità contabile e alla copertura della spesa</a:t>
            </a:r>
            <a:r>
              <a:rPr lang="it-IT" sz="1800" dirty="0" smtClean="0"/>
              <a:t>»</a:t>
            </a:r>
          </a:p>
          <a:p>
            <a:pPr marL="0" indent="0" algn="just">
              <a:buNone/>
            </a:pPr>
            <a:endParaRPr lang="it-IT" sz="1800" dirty="0" smtClean="0">
              <a:solidFill>
                <a:srgbClr val="FF0000"/>
              </a:solidFill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it-IT" sz="1800" dirty="0" smtClean="0"/>
              <a:t>La formula per dare atto dell’acquisizione dell’attestazione di regolarità contabile e copertura finanziaria della spesa nel caso di gare o costi pluriennali sia la seguente «preso </a:t>
            </a:r>
            <a:r>
              <a:rPr lang="it-IT" sz="1800" dirty="0"/>
              <a:t>atto dell’attestazione resa dal Dirigente dell’Area Economico Finanziaria, agli atti della U.O. Programmazione, Organi e Affari Istituzionali, in ordine alla regolarità contabile e alla copertura finanziaria della spesa relativa </a:t>
            </a:r>
            <a:r>
              <a:rPr lang="it-IT" sz="1800" dirty="0" smtClean="0"/>
              <a:t>all’esercizio ... (</a:t>
            </a:r>
            <a:r>
              <a:rPr lang="it-IT" sz="1800" i="1" dirty="0" smtClean="0"/>
              <a:t>in corso</a:t>
            </a:r>
            <a:r>
              <a:rPr lang="it-IT" sz="1800" dirty="0" smtClean="0"/>
              <a:t>) </a:t>
            </a:r>
            <a:r>
              <a:rPr lang="it-IT" sz="1800" dirty="0"/>
              <a:t>e della valutazione, per i periodi successivi, della capacità finanziaria sulla base della programmazione </a:t>
            </a:r>
            <a:r>
              <a:rPr lang="it-IT" sz="1800" dirty="0" smtClean="0"/>
              <a:t>pluriennale prevista»</a:t>
            </a:r>
            <a:endParaRPr lang="it-IT" sz="1800" dirty="0"/>
          </a:p>
          <a:p>
            <a:pPr marL="0" indent="0" algn="just">
              <a:buNone/>
            </a:pPr>
            <a:endParaRPr lang="it-IT" dirty="0" smtClean="0"/>
          </a:p>
          <a:p>
            <a:pPr marL="0" indent="0" algn="just">
              <a:buNone/>
            </a:pPr>
            <a:endParaRPr lang="it-IT" sz="1800" dirty="0" smtClean="0"/>
          </a:p>
          <a:p>
            <a:pPr marL="0" indent="0" algn="just">
              <a:buNone/>
            </a:pPr>
            <a:endParaRPr lang="it-IT" sz="1800" dirty="0"/>
          </a:p>
        </p:txBody>
      </p:sp>
      <p:sp>
        <p:nvSpPr>
          <p:cNvPr id="9" name="Rettangolo 8"/>
          <p:cNvSpPr/>
          <p:nvPr/>
        </p:nvSpPr>
        <p:spPr>
          <a:xfrm>
            <a:off x="838200" y="1690688"/>
            <a:ext cx="105156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 smtClean="0"/>
              <a:t>                 </a:t>
            </a:r>
          </a:p>
          <a:p>
            <a:pPr algn="just"/>
            <a:r>
              <a:rPr lang="it-IT" dirty="0" smtClean="0"/>
              <a:t>                    </a:t>
            </a:r>
          </a:p>
          <a:p>
            <a:pPr algn="just"/>
            <a:endParaRPr lang="it-IT" b="1" dirty="0"/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                  </a:t>
            </a:r>
            <a:endParaRPr lang="it-IT" dirty="0"/>
          </a:p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endParaRPr lang="it-IT" dirty="0" smtClean="0"/>
          </a:p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pPr algn="just"/>
            <a:endParaRPr lang="it-IT" dirty="0"/>
          </a:p>
        </p:txBody>
      </p:sp>
      <p:sp>
        <p:nvSpPr>
          <p:cNvPr id="13" name="Fumetto 2 12"/>
          <p:cNvSpPr/>
          <p:nvPr/>
        </p:nvSpPr>
        <p:spPr>
          <a:xfrm>
            <a:off x="838200" y="1832425"/>
            <a:ext cx="1551635" cy="593337"/>
          </a:xfrm>
          <a:prstGeom prst="wedgeRoundRectCallou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VERIFICA CHE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ITER PROCEDURALE PER LA GESTIONE DELLE SEDUTE DEGLI ORGANI DI GOVERNO </a:t>
            </a:r>
            <a:br>
              <a:rPr lang="it-IT" sz="2400" b="1" dirty="0">
                <a:solidFill>
                  <a:schemeClr val="bg1"/>
                </a:solidFill>
              </a:rPr>
            </a:br>
            <a:r>
              <a:rPr lang="it-IT" sz="2400" b="1" dirty="0">
                <a:solidFill>
                  <a:schemeClr val="bg1"/>
                </a:solidFill>
              </a:rPr>
              <a:t>VERIFICHE E ADEMPIMENTI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14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96593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dirty="0" smtClean="0"/>
              <a:t>             </a:t>
            </a:r>
          </a:p>
          <a:p>
            <a:pPr marL="0" indent="0" algn="just">
              <a:buNone/>
            </a:pPr>
            <a:endParaRPr lang="it-IT" sz="1900" dirty="0" smtClean="0"/>
          </a:p>
          <a:p>
            <a:pPr marL="0" indent="0" algn="just">
              <a:buNone/>
            </a:pPr>
            <a:r>
              <a:rPr lang="it-IT" sz="1900" dirty="0"/>
              <a:t>In relazione agli importi della sicurezza relativi ad un appalto siano </a:t>
            </a:r>
            <a:r>
              <a:rPr lang="it-IT" sz="1900" dirty="0" smtClean="0"/>
              <a:t>state </a:t>
            </a:r>
            <a:r>
              <a:rPr lang="it-IT" sz="1900" dirty="0"/>
              <a:t>correttamente identificate le tipologie:</a:t>
            </a:r>
          </a:p>
          <a:p>
            <a:pPr algn="just">
              <a:defRPr/>
            </a:pPr>
            <a:endParaRPr lang="it-IT" sz="19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it-IT" sz="1900" b="1" dirty="0"/>
              <a:t>costi della sicurezza </a:t>
            </a:r>
            <a:r>
              <a:rPr lang="it-IT" sz="1900" dirty="0"/>
              <a:t>(la cui definizione spetta alla Stazione Appaltante. Si tratta di oneri (</a:t>
            </a:r>
            <a:r>
              <a:rPr lang="it-IT" sz="1900" dirty="0" err="1"/>
              <a:t>rectius</a:t>
            </a:r>
            <a:r>
              <a:rPr lang="it-IT" sz="1900" dirty="0"/>
              <a:t> costi) non soggetti a ribasso, finalizzati all’eliminazione dei rischi da interferenze);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it-IT" sz="19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it-IT" sz="1900" b="1" dirty="0"/>
              <a:t>oneri aziendali della sicurezza </a:t>
            </a:r>
            <a:r>
              <a:rPr lang="it-IT" sz="1900" dirty="0"/>
              <a:t>(la determinazione e l’indicazione in sede di offerta rappresenta un obbligo posto a carico degli operatori economici concorrenti. Sono oneri concernenti i costi specifici della sicurezza, connessi all’attività delle </a:t>
            </a:r>
            <a:r>
              <a:rPr lang="it-IT" sz="1900" dirty="0" smtClean="0"/>
              <a:t>imprese).</a:t>
            </a:r>
            <a:endParaRPr lang="it-IT" sz="1900" dirty="0"/>
          </a:p>
          <a:p>
            <a:pPr marL="0" indent="0" algn="just">
              <a:buNone/>
            </a:pPr>
            <a:endParaRPr lang="it-IT" sz="1900" dirty="0"/>
          </a:p>
          <a:p>
            <a:pPr marL="0" indent="0" algn="just">
              <a:buNone/>
            </a:pPr>
            <a:endParaRPr lang="it-IT" sz="1800" dirty="0" smtClean="0"/>
          </a:p>
          <a:p>
            <a:pPr marL="0" indent="0" algn="just">
              <a:buNone/>
            </a:pPr>
            <a:endParaRPr lang="it-IT" sz="1800" dirty="0"/>
          </a:p>
        </p:txBody>
      </p:sp>
      <p:sp>
        <p:nvSpPr>
          <p:cNvPr id="9" name="Rettangolo 8"/>
          <p:cNvSpPr/>
          <p:nvPr/>
        </p:nvSpPr>
        <p:spPr>
          <a:xfrm>
            <a:off x="838200" y="1690688"/>
            <a:ext cx="105156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 smtClean="0"/>
              <a:t>                 </a:t>
            </a:r>
          </a:p>
          <a:p>
            <a:pPr algn="just"/>
            <a:r>
              <a:rPr lang="it-IT" dirty="0" smtClean="0"/>
              <a:t>                    </a:t>
            </a:r>
          </a:p>
          <a:p>
            <a:pPr algn="just"/>
            <a:endParaRPr lang="it-IT" b="1" dirty="0"/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                  </a:t>
            </a:r>
            <a:endParaRPr lang="it-IT" dirty="0"/>
          </a:p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endParaRPr lang="it-IT" dirty="0" smtClean="0"/>
          </a:p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pPr algn="just"/>
            <a:endParaRPr lang="it-IT" dirty="0"/>
          </a:p>
        </p:txBody>
      </p:sp>
      <p:sp>
        <p:nvSpPr>
          <p:cNvPr id="13" name="Fumetto 2 12"/>
          <p:cNvSpPr/>
          <p:nvPr/>
        </p:nvSpPr>
        <p:spPr>
          <a:xfrm>
            <a:off x="838200" y="1832425"/>
            <a:ext cx="1551635" cy="593337"/>
          </a:xfrm>
          <a:prstGeom prst="wedgeRoundRectCallou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VERIFICA CHE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ITER PROCEDURALE PER LA GESTIONE DELLE SEDUTE DEGLI ORGANI DI GOVERNO </a:t>
            </a:r>
            <a:br>
              <a:rPr lang="it-IT" sz="2400" b="1" dirty="0">
                <a:solidFill>
                  <a:schemeClr val="bg1"/>
                </a:solidFill>
              </a:rPr>
            </a:br>
            <a:r>
              <a:rPr lang="it-IT" sz="2400" b="1" dirty="0">
                <a:solidFill>
                  <a:schemeClr val="bg1"/>
                </a:solidFill>
              </a:rPr>
              <a:t>VERIFICHE E ADEMPIMENTI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9156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it-IT" dirty="0" smtClean="0"/>
              <a:t>             </a:t>
            </a:r>
          </a:p>
          <a:p>
            <a:pPr marL="0" indent="0" algn="just">
              <a:buNone/>
            </a:pPr>
            <a:endParaRPr lang="it-IT" sz="1900" dirty="0" smtClean="0"/>
          </a:p>
          <a:p>
            <a:pPr marL="0" indent="0" algn="just">
              <a:buNone/>
            </a:pPr>
            <a:r>
              <a:rPr lang="it-IT" sz="1900" dirty="0" smtClean="0"/>
              <a:t>Nel caso della ratifica di DRD vengano riportati correttamente nel preambolo i presupposti come di  seguito:</a:t>
            </a:r>
          </a:p>
          <a:p>
            <a:pPr marL="0" indent="0" algn="just">
              <a:buNone/>
            </a:pPr>
            <a:endParaRPr lang="it-IT" sz="1900" dirty="0" smtClean="0"/>
          </a:p>
          <a:p>
            <a:r>
              <a:rPr lang="it-IT" sz="1900" i="1" dirty="0"/>
              <a:t>preso atto del contenuto dei </a:t>
            </a:r>
            <a:r>
              <a:rPr lang="it-IT" sz="1900" i="1" dirty="0" err="1"/>
              <a:t>sottoindicati</a:t>
            </a:r>
            <a:r>
              <a:rPr lang="it-IT" sz="1900" i="1" dirty="0"/>
              <a:t> Decreti Rettorali adottati in via d’urgenza ai sensi dell’art. 8, comma 1, punto 1.9, dello Statuto di Ateneo;</a:t>
            </a:r>
          </a:p>
          <a:p>
            <a:pPr marL="0" indent="0">
              <a:buNone/>
            </a:pPr>
            <a:r>
              <a:rPr lang="it-IT" sz="1900" i="1" dirty="0"/>
              <a:t> </a:t>
            </a:r>
          </a:p>
          <a:p>
            <a:r>
              <a:rPr lang="it-IT" sz="1900" i="1" dirty="0"/>
              <a:t>considerato che, detti provvedimenti, secondo quanto disposto dal suddetto art. 8 sono sottoposti alla ratifica del Consiglio di </a:t>
            </a:r>
            <a:r>
              <a:rPr lang="it-IT" sz="1900" i="1" dirty="0" smtClean="0"/>
              <a:t>Amministrazione/Senato Accademico, </a:t>
            </a:r>
            <a:r>
              <a:rPr lang="it-IT" sz="1900" i="1" dirty="0"/>
              <a:t>di norma, nella prima seduta successiva;</a:t>
            </a:r>
          </a:p>
          <a:p>
            <a:pPr marL="0" indent="0">
              <a:buNone/>
            </a:pPr>
            <a:r>
              <a:rPr lang="it-IT" sz="1900" i="1" dirty="0"/>
              <a:t> </a:t>
            </a:r>
          </a:p>
          <a:p>
            <a:pPr algn="just"/>
            <a:r>
              <a:rPr lang="it-IT" sz="1900" i="1" dirty="0"/>
              <a:t>valutate le motivazioni che hanno legittimato e reso opportuna l’adozione di detti provvedimenti e ritenuto di procedere alla ratifica degli </a:t>
            </a:r>
            <a:r>
              <a:rPr lang="it-IT" sz="1900" i="1" dirty="0" smtClean="0"/>
              <a:t>stessi ………………</a:t>
            </a:r>
            <a:endParaRPr lang="it-IT" sz="1900" i="1" dirty="0"/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endParaRPr lang="it-IT" dirty="0" smtClean="0"/>
          </a:p>
          <a:p>
            <a:pPr marL="0" indent="0" algn="just">
              <a:buNone/>
            </a:pPr>
            <a:endParaRPr lang="it-IT" sz="1800" dirty="0" smtClean="0"/>
          </a:p>
        </p:txBody>
      </p:sp>
      <p:sp>
        <p:nvSpPr>
          <p:cNvPr id="9" name="Rettangolo 8"/>
          <p:cNvSpPr/>
          <p:nvPr/>
        </p:nvSpPr>
        <p:spPr>
          <a:xfrm>
            <a:off x="838200" y="1690688"/>
            <a:ext cx="10515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 smtClean="0"/>
              <a:t>                 </a:t>
            </a:r>
          </a:p>
          <a:p>
            <a:pPr algn="just"/>
            <a:r>
              <a:rPr lang="it-IT" dirty="0" smtClean="0"/>
              <a:t>                    </a:t>
            </a:r>
          </a:p>
          <a:p>
            <a:pPr algn="just"/>
            <a:endParaRPr lang="it-IT" b="1" dirty="0"/>
          </a:p>
          <a:p>
            <a:pPr algn="just"/>
            <a:endParaRPr lang="it-IT" dirty="0" smtClean="0"/>
          </a:p>
          <a:p>
            <a:pPr algn="just"/>
            <a:r>
              <a:rPr lang="it-IT" dirty="0" smtClean="0"/>
              <a:t>                  </a:t>
            </a:r>
            <a:endParaRPr lang="it-IT" dirty="0"/>
          </a:p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pPr algn="just"/>
            <a:endParaRPr lang="it-IT" dirty="0" smtClean="0"/>
          </a:p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endParaRPr lang="it-IT" dirty="0" smtClean="0"/>
          </a:p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pPr algn="just"/>
            <a:endParaRPr lang="it-IT" dirty="0"/>
          </a:p>
        </p:txBody>
      </p:sp>
      <p:sp>
        <p:nvSpPr>
          <p:cNvPr id="13" name="Fumetto 2 12"/>
          <p:cNvSpPr/>
          <p:nvPr/>
        </p:nvSpPr>
        <p:spPr>
          <a:xfrm>
            <a:off x="838200" y="1832425"/>
            <a:ext cx="1551635" cy="593337"/>
          </a:xfrm>
          <a:prstGeom prst="wedgeRoundRectCallou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VERIFICA CHE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ITER PROCEDURALE PER LA GESTIONE DELLE SEDUTE DEGLI ORGANI DI GOVERNO </a:t>
            </a:r>
            <a:br>
              <a:rPr lang="it-IT" sz="2400" b="1" dirty="0">
                <a:solidFill>
                  <a:schemeClr val="bg1"/>
                </a:solidFill>
              </a:rPr>
            </a:br>
            <a:r>
              <a:rPr lang="it-IT" sz="2400" b="1" dirty="0">
                <a:solidFill>
                  <a:schemeClr val="bg1"/>
                </a:solidFill>
              </a:rPr>
              <a:t>VERIFICHE E ADEMPIMENTI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6728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e 2"/>
          <p:cNvSpPr/>
          <p:nvPr/>
        </p:nvSpPr>
        <p:spPr>
          <a:xfrm>
            <a:off x="3676073" y="2669309"/>
            <a:ext cx="5467927" cy="812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171250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it-IT" sz="2000" dirty="0" smtClean="0"/>
              <a:t>Il </a:t>
            </a:r>
            <a:r>
              <a:rPr lang="it-IT" sz="2000" i="1" dirty="0" smtClean="0">
                <a:solidFill>
                  <a:schemeClr val="accent5">
                    <a:lumMod val="75000"/>
                  </a:schemeClr>
                </a:solidFill>
              </a:rPr>
              <a:t>file</a:t>
            </a:r>
            <a:r>
              <a:rPr lang="it-IT" sz="2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000" i="1" dirty="0" smtClean="0">
                <a:solidFill>
                  <a:schemeClr val="accent5">
                    <a:lumMod val="75000"/>
                  </a:schemeClr>
                </a:solidFill>
              </a:rPr>
              <a:t>word</a:t>
            </a:r>
            <a:r>
              <a:rPr lang="it-IT" sz="2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000" dirty="0" smtClean="0"/>
              <a:t>relativo alla </a:t>
            </a:r>
            <a:r>
              <a:rPr lang="it-IT" sz="2000" i="1" dirty="0" smtClean="0">
                <a:solidFill>
                  <a:schemeClr val="accent5">
                    <a:lumMod val="75000"/>
                  </a:schemeClr>
                </a:solidFill>
              </a:rPr>
              <a:t>proposta di delibera</a:t>
            </a:r>
            <a:r>
              <a:rPr lang="it-IT" sz="2000" dirty="0" smtClean="0"/>
              <a:t> dovrà essere </a:t>
            </a:r>
            <a:r>
              <a:rPr lang="it-IT" sz="2000" i="1" dirty="0" smtClean="0">
                <a:solidFill>
                  <a:schemeClr val="accent5">
                    <a:lumMod val="75000"/>
                  </a:schemeClr>
                </a:solidFill>
              </a:rPr>
              <a:t>numerato</a:t>
            </a:r>
            <a:r>
              <a:rPr lang="it-IT" sz="2000" dirty="0" smtClean="0"/>
              <a:t> con riferimento alla numerazione presente all’</a:t>
            </a:r>
            <a:r>
              <a:rPr lang="it-IT" sz="2000" dirty="0" err="1" smtClean="0"/>
              <a:t>odg</a:t>
            </a:r>
            <a:r>
              <a:rPr lang="it-IT" sz="2000" dirty="0" smtClean="0"/>
              <a:t> e denominato in modo che sia chiaro l’</a:t>
            </a:r>
            <a:r>
              <a:rPr lang="it-IT" sz="2000" i="1" dirty="0" smtClean="0">
                <a:solidFill>
                  <a:schemeClr val="accent5">
                    <a:lumMod val="75000"/>
                  </a:schemeClr>
                </a:solidFill>
              </a:rPr>
              <a:t>oggetto</a:t>
            </a:r>
            <a:r>
              <a:rPr lang="it-IT" sz="2000" dirty="0" smtClean="0"/>
              <a:t> della delibera: 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it-IT" sz="2000" dirty="0" smtClean="0"/>
          </a:p>
          <a:p>
            <a:pPr marL="0" indent="0" algn="ctr">
              <a:buNone/>
            </a:pPr>
            <a:r>
              <a:rPr lang="it-IT" sz="2000" dirty="0" smtClean="0"/>
              <a:t>       </a:t>
            </a:r>
            <a:r>
              <a:rPr lang="it-IT" sz="2000" dirty="0" smtClean="0">
                <a:solidFill>
                  <a:schemeClr val="bg1"/>
                </a:solidFill>
              </a:rPr>
              <a:t>es.: Delibera 1 Accordo con Università California</a:t>
            </a:r>
          </a:p>
          <a:p>
            <a:pPr marL="0" indent="0" algn="just">
              <a:buNone/>
            </a:pPr>
            <a:endParaRPr lang="it-IT" sz="2000" dirty="0" smtClean="0"/>
          </a:p>
          <a:p>
            <a:pPr marL="0" indent="0" algn="just">
              <a:buNone/>
            </a:pPr>
            <a:r>
              <a:rPr lang="it-IT" sz="2000" dirty="0"/>
              <a:t>La denominazione deve essere </a:t>
            </a:r>
            <a:r>
              <a:rPr lang="it-IT" sz="2000" dirty="0" smtClean="0"/>
              <a:t>il più breve possibile </a:t>
            </a:r>
            <a:r>
              <a:rPr lang="it-IT" sz="2000" b="1" u="sng" dirty="0" smtClean="0"/>
              <a:t>e </a:t>
            </a:r>
            <a:r>
              <a:rPr lang="it-IT" sz="2000" b="1" u="sng" dirty="0"/>
              <a:t>non riportare segni di punteggiatura</a:t>
            </a:r>
            <a:r>
              <a:rPr lang="it-IT" sz="2000" dirty="0"/>
              <a:t>.</a:t>
            </a:r>
          </a:p>
          <a:p>
            <a:pPr marL="0" indent="0" algn="just">
              <a:buNone/>
            </a:pPr>
            <a:r>
              <a:rPr lang="it-IT" sz="2000" dirty="0" smtClean="0"/>
              <a:t>L’</a:t>
            </a:r>
            <a:r>
              <a:rPr lang="it-IT" sz="2000" i="1" dirty="0">
                <a:solidFill>
                  <a:schemeClr val="accent5">
                    <a:lumMod val="75000"/>
                  </a:schemeClr>
                </a:solidFill>
              </a:rPr>
              <a:t>o</a:t>
            </a:r>
            <a:r>
              <a:rPr lang="it-IT" sz="2000" i="1" dirty="0" smtClean="0">
                <a:solidFill>
                  <a:schemeClr val="accent5">
                    <a:lumMod val="75000"/>
                  </a:schemeClr>
                </a:solidFill>
              </a:rPr>
              <a:t>ggetto</a:t>
            </a:r>
            <a:r>
              <a:rPr lang="it-IT" sz="2000" dirty="0" smtClean="0"/>
              <a:t> </a:t>
            </a:r>
            <a:r>
              <a:rPr lang="it-IT" sz="2000" i="1" dirty="0">
                <a:solidFill>
                  <a:schemeClr val="accent5">
                    <a:lumMod val="75000"/>
                  </a:schemeClr>
                </a:solidFill>
              </a:rPr>
              <a:t>della proposta di delibera </a:t>
            </a:r>
            <a:r>
              <a:rPr lang="it-IT" sz="2000" dirty="0" smtClean="0"/>
              <a:t>deve essere inteso come </a:t>
            </a:r>
            <a:r>
              <a:rPr lang="it-IT" sz="2000" i="1" dirty="0" smtClean="0">
                <a:solidFill>
                  <a:schemeClr val="accent5">
                    <a:lumMod val="75000"/>
                  </a:schemeClr>
                </a:solidFill>
              </a:rPr>
              <a:t>titolo sintetico</a:t>
            </a:r>
            <a:r>
              <a:rPr lang="it-IT" sz="20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000" dirty="0" smtClean="0"/>
              <a:t>e deve consentire una immediata percezione della sostanza dell’atto e deve riportare in modo conciso materia e dispositivo della deliberazione:</a:t>
            </a:r>
            <a:endParaRPr lang="it-IT" sz="2000" dirty="0"/>
          </a:p>
        </p:txBody>
      </p:sp>
      <p:sp>
        <p:nvSpPr>
          <p:cNvPr id="9" name="Rettangolo 8"/>
          <p:cNvSpPr/>
          <p:nvPr/>
        </p:nvSpPr>
        <p:spPr>
          <a:xfrm>
            <a:off x="838200" y="1690688"/>
            <a:ext cx="10515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 smtClean="0"/>
              <a:t>                 </a:t>
            </a:r>
          </a:p>
          <a:p>
            <a:pPr algn="just"/>
            <a:r>
              <a:rPr lang="it-IT" dirty="0" smtClean="0"/>
              <a:t>                    </a:t>
            </a:r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pPr algn="just"/>
            <a:endParaRPr lang="it-IT" dirty="0"/>
          </a:p>
        </p:txBody>
      </p:sp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ITER PROCEDURALE PER LA GESTIONE DELLE SEDUTE DEGLI ORGANI DI GOVERNO </a:t>
            </a:r>
            <a:br>
              <a:rPr lang="it-IT" sz="2400" b="1" dirty="0">
                <a:solidFill>
                  <a:schemeClr val="bg1"/>
                </a:solidFill>
              </a:rPr>
            </a:br>
            <a:r>
              <a:rPr lang="it-IT" sz="2400" b="1" dirty="0" smtClean="0">
                <a:solidFill>
                  <a:schemeClr val="bg1"/>
                </a:solidFill>
              </a:rPr>
              <a:t>NOTE TECNICHE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6" name="Ovale 5"/>
          <p:cNvSpPr/>
          <p:nvPr/>
        </p:nvSpPr>
        <p:spPr>
          <a:xfrm>
            <a:off x="838200" y="5131812"/>
            <a:ext cx="10515599" cy="12689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it-IT" sz="2000" dirty="0">
                <a:solidFill>
                  <a:schemeClr val="bg1"/>
                </a:solidFill>
              </a:rPr>
              <a:t>es.: DIPARTIMENTO DI INGEGNERIA E ARCHITETTURA – ACCORDO INTERNAZIONALE CON L’UNIVERSITA’ DELLA CALIFORNIA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0216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886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2400" dirty="0" smtClean="0"/>
              <a:t>Ogni </a:t>
            </a:r>
            <a:r>
              <a:rPr lang="it-IT" sz="2400" i="1" dirty="0" smtClean="0">
                <a:solidFill>
                  <a:schemeClr val="accent5">
                    <a:lumMod val="75000"/>
                  </a:schemeClr>
                </a:solidFill>
              </a:rPr>
              <a:t>proposta di delibera</a:t>
            </a:r>
            <a:r>
              <a:rPr lang="it-IT" sz="2400" dirty="0" smtClean="0"/>
              <a:t>, in </a:t>
            </a:r>
            <a:r>
              <a:rPr lang="it-IT" sz="2400" i="1" dirty="0" smtClean="0">
                <a:solidFill>
                  <a:schemeClr val="accent5">
                    <a:lumMod val="75000"/>
                  </a:schemeClr>
                </a:solidFill>
              </a:rPr>
              <a:t>formato wor</a:t>
            </a:r>
            <a:r>
              <a:rPr lang="it-IT" sz="2400" dirty="0" smtClean="0">
                <a:solidFill>
                  <a:schemeClr val="accent5">
                    <a:lumMod val="75000"/>
                  </a:schemeClr>
                </a:solidFill>
              </a:rPr>
              <a:t>d</a:t>
            </a:r>
            <a:r>
              <a:rPr lang="it-IT" sz="2400" dirty="0" smtClean="0"/>
              <a:t>, deve essere </a:t>
            </a:r>
            <a:r>
              <a:rPr lang="it-IT" sz="2400" i="1" dirty="0" smtClean="0">
                <a:solidFill>
                  <a:schemeClr val="accent5">
                    <a:lumMod val="75000"/>
                  </a:schemeClr>
                </a:solidFill>
              </a:rPr>
              <a:t>corredata</a:t>
            </a:r>
            <a:r>
              <a:rPr lang="it-IT" sz="2400" dirty="0" smtClean="0"/>
              <a:t> da una </a:t>
            </a:r>
            <a:r>
              <a:rPr lang="it-IT" sz="2400" i="1" dirty="0" smtClean="0">
                <a:solidFill>
                  <a:schemeClr val="accent5">
                    <a:lumMod val="75000"/>
                  </a:schemeClr>
                </a:solidFill>
              </a:rPr>
              <a:t>cartella contenente gli allegati</a:t>
            </a:r>
            <a:r>
              <a:rPr lang="it-IT" sz="2400" dirty="0" smtClean="0"/>
              <a:t> e da una cartella contenente i </a:t>
            </a:r>
            <a:r>
              <a:rPr lang="it-IT" sz="2400" i="1" dirty="0" smtClean="0">
                <a:solidFill>
                  <a:schemeClr val="accent5">
                    <a:lumMod val="75000"/>
                  </a:schemeClr>
                </a:solidFill>
              </a:rPr>
              <a:t>materiali istruttori</a:t>
            </a:r>
            <a:r>
              <a:rPr lang="it-IT" sz="2400" dirty="0" smtClean="0"/>
              <a:t>. </a:t>
            </a:r>
          </a:p>
          <a:p>
            <a:pPr marL="0" indent="0" algn="just">
              <a:buNone/>
            </a:pPr>
            <a:endParaRPr lang="it-IT" sz="2400" dirty="0"/>
          </a:p>
          <a:p>
            <a:pPr marL="0" indent="0" algn="just">
              <a:buNone/>
            </a:pPr>
            <a:r>
              <a:rPr lang="it-IT" sz="2400" dirty="0" smtClean="0"/>
              <a:t>I </a:t>
            </a:r>
            <a:r>
              <a:rPr lang="it-IT" sz="2400" i="1" dirty="0" smtClean="0">
                <a:solidFill>
                  <a:schemeClr val="accent5">
                    <a:lumMod val="75000"/>
                  </a:schemeClr>
                </a:solidFill>
              </a:rPr>
              <a:t>file</a:t>
            </a:r>
            <a:r>
              <a:rPr lang="it-IT" sz="2400" dirty="0" smtClean="0"/>
              <a:t> relativi agli </a:t>
            </a:r>
            <a:r>
              <a:rPr lang="it-IT" sz="2400" i="1" dirty="0" smtClean="0">
                <a:solidFill>
                  <a:schemeClr val="accent5">
                    <a:lumMod val="75000"/>
                  </a:schemeClr>
                </a:solidFill>
              </a:rPr>
              <a:t>allegati</a:t>
            </a:r>
            <a:r>
              <a:rPr lang="it-IT" sz="2400" dirty="0" smtClean="0"/>
              <a:t> ed i </a:t>
            </a:r>
            <a:r>
              <a:rPr lang="it-IT" sz="2400" i="1" dirty="0" smtClean="0">
                <a:solidFill>
                  <a:schemeClr val="accent5">
                    <a:lumMod val="75000"/>
                  </a:schemeClr>
                </a:solidFill>
              </a:rPr>
              <a:t>file</a:t>
            </a:r>
            <a:r>
              <a:rPr lang="it-IT" sz="2400" dirty="0" smtClean="0"/>
              <a:t> relativi ai </a:t>
            </a:r>
            <a:r>
              <a:rPr lang="it-IT" sz="2400" i="1" dirty="0" smtClean="0">
                <a:solidFill>
                  <a:schemeClr val="accent5">
                    <a:lumMod val="75000"/>
                  </a:schemeClr>
                </a:solidFill>
              </a:rPr>
              <a:t>materiali istruttori</a:t>
            </a:r>
            <a:r>
              <a:rPr lang="it-IT" sz="2400" dirty="0" smtClean="0"/>
              <a:t> dovranno essere inseriti in </a:t>
            </a:r>
            <a:r>
              <a:rPr lang="it-IT" sz="2400" i="1" dirty="0" smtClean="0">
                <a:solidFill>
                  <a:schemeClr val="accent5">
                    <a:lumMod val="75000"/>
                  </a:schemeClr>
                </a:solidFill>
              </a:rPr>
              <a:t>cartelle</a:t>
            </a:r>
            <a:r>
              <a:rPr lang="it-IT" sz="2400" dirty="0" smtClean="0"/>
              <a:t> denominate nella maniera seguente:</a:t>
            </a:r>
          </a:p>
          <a:p>
            <a:pPr marL="0" indent="0" algn="just">
              <a:buNone/>
            </a:pPr>
            <a:endParaRPr lang="it-IT" sz="2400" dirty="0"/>
          </a:p>
          <a:p>
            <a:pPr marL="0" indent="0" algn="just">
              <a:buNone/>
            </a:pPr>
            <a:r>
              <a:rPr lang="it-IT" sz="2400" dirty="0" smtClean="0"/>
              <a:t>es.:        </a:t>
            </a:r>
          </a:p>
          <a:p>
            <a:pPr marL="0" indent="0" algn="just">
              <a:buNone/>
            </a:pPr>
            <a:r>
              <a:rPr lang="it-IT" sz="2400" dirty="0" smtClean="0"/>
              <a:t>	</a:t>
            </a:r>
          </a:p>
          <a:p>
            <a:pPr marL="0" indent="0" algn="just">
              <a:buNone/>
            </a:pPr>
            <a:r>
              <a:rPr lang="it-IT" sz="2400" dirty="0" smtClean="0"/>
              <a:t>	</a:t>
            </a:r>
            <a:r>
              <a:rPr lang="it-IT" sz="2400" dirty="0" smtClean="0">
                <a:solidFill>
                  <a:schemeClr val="accent5">
                    <a:lumMod val="75000"/>
                  </a:schemeClr>
                </a:solidFill>
              </a:rPr>
              <a:t>Allegati delibera 1</a:t>
            </a:r>
            <a:r>
              <a:rPr lang="it-IT" sz="2400" dirty="0" smtClean="0"/>
              <a:t>			</a:t>
            </a:r>
            <a:r>
              <a:rPr lang="it-IT" sz="2400" dirty="0" smtClean="0">
                <a:solidFill>
                  <a:schemeClr val="accent5">
                    <a:lumMod val="75000"/>
                  </a:schemeClr>
                </a:solidFill>
              </a:rPr>
              <a:t>Materiali istruttori delibera 1</a:t>
            </a:r>
          </a:p>
          <a:p>
            <a:pPr marL="0" indent="0" algn="just">
              <a:buNone/>
            </a:pPr>
            <a:endParaRPr lang="it-IT" sz="2400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endParaRPr lang="it-IT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838200" y="2457043"/>
            <a:ext cx="105156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 smtClean="0"/>
              <a:t>                                     </a:t>
            </a:r>
          </a:p>
          <a:p>
            <a:pPr algn="just"/>
            <a:endParaRPr lang="it-IT" dirty="0"/>
          </a:p>
          <a:p>
            <a:pPr algn="just"/>
            <a:r>
              <a:rPr lang="it-IT" dirty="0" smtClean="0"/>
              <a:t>                  </a:t>
            </a:r>
            <a:endParaRPr lang="it-IT" dirty="0"/>
          </a:p>
          <a:p>
            <a:pPr algn="just"/>
            <a:endParaRPr lang="it-IT" dirty="0" smtClean="0"/>
          </a:p>
          <a:p>
            <a:pPr algn="just"/>
            <a:endParaRPr lang="it-IT" dirty="0" smtClean="0"/>
          </a:p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endParaRPr lang="it-IT" dirty="0" smtClean="0"/>
          </a:p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pPr algn="just"/>
            <a:endParaRPr lang="it-IT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752" y="4429664"/>
            <a:ext cx="587693" cy="756421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336" y="4381898"/>
            <a:ext cx="587693" cy="756421"/>
          </a:xfrm>
          <a:prstGeom prst="rect">
            <a:avLst/>
          </a:prstGeom>
        </p:spPr>
      </p:pic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838200" y="309707"/>
            <a:ext cx="10515600" cy="1325563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ITER PROCEDURALE PER LA GESTIONE DELLE SEDUTE DEGLI ORGANI DI GOVERNO </a:t>
            </a:r>
            <a:br>
              <a:rPr lang="it-IT" sz="2400" b="1" dirty="0">
                <a:solidFill>
                  <a:schemeClr val="bg1"/>
                </a:solidFill>
              </a:rPr>
            </a:br>
            <a:r>
              <a:rPr lang="it-IT" sz="2400" b="1" dirty="0">
                <a:solidFill>
                  <a:schemeClr val="bg1"/>
                </a:solidFill>
              </a:rPr>
              <a:t>NOTE TECNICHE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24984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e 13"/>
          <p:cNvSpPr/>
          <p:nvPr/>
        </p:nvSpPr>
        <p:spPr>
          <a:xfrm>
            <a:off x="9184156" y="4980531"/>
            <a:ext cx="2220686" cy="8838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t-IT" sz="12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Delibera 1 Accordo </a:t>
            </a:r>
            <a:r>
              <a:rPr lang="it-IT" sz="12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con Università </a:t>
            </a:r>
            <a:r>
              <a:rPr lang="it-IT" sz="12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California</a:t>
            </a:r>
          </a:p>
        </p:txBody>
      </p:sp>
      <p:sp>
        <p:nvSpPr>
          <p:cNvPr id="10" name="Ovale 9"/>
          <p:cNvSpPr/>
          <p:nvPr/>
        </p:nvSpPr>
        <p:spPr>
          <a:xfrm>
            <a:off x="780506" y="4930925"/>
            <a:ext cx="1915886" cy="9726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it-IT" sz="1200" dirty="0"/>
              <a:t>Delibera 1 Accordo </a:t>
            </a:r>
            <a:r>
              <a:rPr lang="it-IT" sz="1200" dirty="0" smtClean="0"/>
              <a:t>con</a:t>
            </a:r>
            <a:endParaRPr lang="it-IT" sz="1200" dirty="0"/>
          </a:p>
          <a:p>
            <a:pPr lvl="0" algn="ctr"/>
            <a:r>
              <a:rPr lang="it-IT" sz="1200" dirty="0"/>
              <a:t>Università California</a:t>
            </a:r>
          </a:p>
        </p:txBody>
      </p:sp>
      <p:sp>
        <p:nvSpPr>
          <p:cNvPr id="9" name="Rettangolo 8"/>
          <p:cNvSpPr/>
          <p:nvPr/>
        </p:nvSpPr>
        <p:spPr>
          <a:xfrm>
            <a:off x="838200" y="2457043"/>
            <a:ext cx="105156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dirty="0" smtClean="0"/>
              <a:t>                                     </a:t>
            </a:r>
          </a:p>
          <a:p>
            <a:pPr algn="just"/>
            <a:endParaRPr lang="it-IT" dirty="0"/>
          </a:p>
          <a:p>
            <a:pPr algn="just"/>
            <a:r>
              <a:rPr lang="it-IT" dirty="0" smtClean="0"/>
              <a:t>                  </a:t>
            </a:r>
            <a:endParaRPr lang="it-IT" dirty="0"/>
          </a:p>
          <a:p>
            <a:pPr algn="just"/>
            <a:endParaRPr lang="it-IT" dirty="0" smtClean="0"/>
          </a:p>
          <a:p>
            <a:pPr algn="just"/>
            <a:endParaRPr lang="it-IT" dirty="0" smtClean="0"/>
          </a:p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endParaRPr lang="it-IT" dirty="0" smtClean="0"/>
          </a:p>
          <a:p>
            <a:pPr algn="just"/>
            <a:endParaRPr lang="it-IT" dirty="0" smtClean="0"/>
          </a:p>
          <a:p>
            <a:pPr algn="just"/>
            <a:endParaRPr lang="it-IT" dirty="0"/>
          </a:p>
          <a:p>
            <a:pPr algn="just"/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918" y="3788226"/>
            <a:ext cx="1111073" cy="940525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921" y="3788227"/>
            <a:ext cx="778192" cy="940524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483" y="3788226"/>
            <a:ext cx="779188" cy="940525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303" y="3788229"/>
            <a:ext cx="1071155" cy="940525"/>
          </a:xfrm>
          <a:prstGeom prst="rect">
            <a:avLst/>
          </a:prstGeom>
        </p:spPr>
      </p:pic>
      <p:sp>
        <p:nvSpPr>
          <p:cNvPr id="5" name="Ovale 4"/>
          <p:cNvSpPr/>
          <p:nvPr/>
        </p:nvSpPr>
        <p:spPr>
          <a:xfrm>
            <a:off x="5131015" y="5060575"/>
            <a:ext cx="1364456" cy="8838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smtClean="0"/>
              <a:t>Allegati delibera 1</a:t>
            </a:r>
            <a:endParaRPr lang="it-IT" sz="1200" dirty="0"/>
          </a:p>
        </p:txBody>
      </p:sp>
      <p:sp>
        <p:nvSpPr>
          <p:cNvPr id="13" name="Ovale 12"/>
          <p:cNvSpPr/>
          <p:nvPr/>
        </p:nvSpPr>
        <p:spPr>
          <a:xfrm>
            <a:off x="7117080" y="5016176"/>
            <a:ext cx="1706880" cy="8838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smtClean="0"/>
              <a:t>Materiali istruttori delibera 1</a:t>
            </a:r>
            <a:endParaRPr lang="it-IT" sz="1200" dirty="0"/>
          </a:p>
        </p:txBody>
      </p:sp>
      <p:sp>
        <p:nvSpPr>
          <p:cNvPr id="15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ITER PROCEDURALE PER LA GESTIONE DELLE SEDUTE DEGLI ORGANI DI GOVERNO </a:t>
            </a:r>
            <a:br>
              <a:rPr lang="it-IT" sz="2400" b="1" dirty="0">
                <a:solidFill>
                  <a:schemeClr val="bg1"/>
                </a:solidFill>
              </a:rPr>
            </a:br>
            <a:r>
              <a:rPr lang="it-IT" sz="2400" b="1" dirty="0">
                <a:solidFill>
                  <a:schemeClr val="bg1"/>
                </a:solidFill>
              </a:rPr>
              <a:t>NOTE TECNICHE</a:t>
            </a: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7546" y="3788226"/>
            <a:ext cx="1111073" cy="940525"/>
          </a:xfrm>
          <a:prstGeom prst="rect">
            <a:avLst/>
          </a:prstGeom>
        </p:spPr>
      </p:pic>
      <p:sp>
        <p:nvSpPr>
          <p:cNvPr id="17" name="Ovale 16"/>
          <p:cNvSpPr/>
          <p:nvPr/>
        </p:nvSpPr>
        <p:spPr>
          <a:xfrm>
            <a:off x="2997109" y="4971780"/>
            <a:ext cx="1915886" cy="9726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smtClean="0"/>
              <a:t>Scheda di sintesi</a:t>
            </a:r>
            <a:endParaRPr lang="it-IT" sz="12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838200" y="1745934"/>
            <a:ext cx="1051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it-IT" dirty="0"/>
              <a:t>Ciascuna </a:t>
            </a:r>
            <a:r>
              <a:rPr lang="it-IT" i="1" dirty="0">
                <a:solidFill>
                  <a:schemeClr val="accent5">
                    <a:lumMod val="75000"/>
                  </a:schemeClr>
                </a:solidFill>
              </a:rPr>
              <a:t>proposta di delibera</a:t>
            </a:r>
            <a:r>
              <a:rPr lang="it-IT" dirty="0"/>
              <a:t>, insieme ai relativi </a:t>
            </a:r>
            <a:r>
              <a:rPr lang="it-IT" i="1" dirty="0">
                <a:solidFill>
                  <a:schemeClr val="accent5">
                    <a:lumMod val="75000"/>
                  </a:schemeClr>
                </a:solidFill>
              </a:rPr>
              <a:t>allegati</a:t>
            </a:r>
            <a:r>
              <a:rPr lang="it-IT" dirty="0"/>
              <a:t> e </a:t>
            </a:r>
            <a:r>
              <a:rPr lang="it-IT" i="1" dirty="0">
                <a:solidFill>
                  <a:schemeClr val="accent5">
                    <a:lumMod val="75000"/>
                  </a:schemeClr>
                </a:solidFill>
              </a:rPr>
              <a:t>materiali istruttori</a:t>
            </a:r>
            <a:r>
              <a:rPr lang="it-IT" dirty="0"/>
              <a:t>, dovrà essere inserita in una </a:t>
            </a:r>
            <a:r>
              <a:rPr lang="it-IT" i="1" dirty="0">
                <a:solidFill>
                  <a:schemeClr val="accent5">
                    <a:lumMod val="75000"/>
                  </a:schemeClr>
                </a:solidFill>
              </a:rPr>
              <a:t>cartella zippata</a:t>
            </a:r>
            <a:endParaRPr lang="it-IT" dirty="0"/>
          </a:p>
        </p:txBody>
      </p:sp>
      <p:sp>
        <p:nvSpPr>
          <p:cNvPr id="27" name="Ovale 26"/>
          <p:cNvSpPr/>
          <p:nvPr/>
        </p:nvSpPr>
        <p:spPr>
          <a:xfrm>
            <a:off x="7846423" y="5626602"/>
            <a:ext cx="1706880" cy="8838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050" dirty="0" smtClean="0"/>
              <a:t>Attestazione regolarità contabile e copertura spes</a:t>
            </a:r>
            <a:r>
              <a:rPr lang="it-IT" sz="1200" dirty="0" smtClean="0"/>
              <a:t>a</a:t>
            </a:r>
            <a:endParaRPr lang="it-IT" sz="1200" dirty="0"/>
          </a:p>
        </p:txBody>
      </p:sp>
      <p:sp>
        <p:nvSpPr>
          <p:cNvPr id="28" name="Arco 27"/>
          <p:cNvSpPr/>
          <p:nvPr/>
        </p:nvSpPr>
        <p:spPr>
          <a:xfrm>
            <a:off x="8365671" y="5458093"/>
            <a:ext cx="373715" cy="38947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Arco 28"/>
          <p:cNvSpPr/>
          <p:nvPr/>
        </p:nvSpPr>
        <p:spPr>
          <a:xfrm>
            <a:off x="8229704" y="5185090"/>
            <a:ext cx="761791" cy="1124084"/>
          </a:xfrm>
          <a:prstGeom prst="arc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Ovale 17"/>
          <p:cNvSpPr/>
          <p:nvPr/>
        </p:nvSpPr>
        <p:spPr>
          <a:xfrm>
            <a:off x="2421068" y="4026703"/>
            <a:ext cx="488868" cy="48886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Ovale 18"/>
          <p:cNvSpPr/>
          <p:nvPr/>
        </p:nvSpPr>
        <p:spPr>
          <a:xfrm>
            <a:off x="4533567" y="4026703"/>
            <a:ext cx="488868" cy="48886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Ovale 19"/>
          <p:cNvSpPr/>
          <p:nvPr/>
        </p:nvSpPr>
        <p:spPr>
          <a:xfrm>
            <a:off x="6612707" y="4044006"/>
            <a:ext cx="488868" cy="48886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Ovale 20"/>
          <p:cNvSpPr/>
          <p:nvPr/>
        </p:nvSpPr>
        <p:spPr>
          <a:xfrm>
            <a:off x="8838058" y="4057654"/>
            <a:ext cx="488868" cy="488868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6" name="Freccia circolare in giù 25"/>
          <p:cNvSpPr/>
          <p:nvPr/>
        </p:nvSpPr>
        <p:spPr>
          <a:xfrm>
            <a:off x="7916579" y="3231329"/>
            <a:ext cx="2293864" cy="48745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0" name="Freccia circolare in giù 29"/>
          <p:cNvSpPr/>
          <p:nvPr/>
        </p:nvSpPr>
        <p:spPr>
          <a:xfrm>
            <a:off x="5685140" y="2857598"/>
            <a:ext cx="4582998" cy="766047"/>
          </a:xfrm>
          <a:prstGeom prst="curvedDownArrow">
            <a:avLst>
              <a:gd name="adj1" fmla="val 25000"/>
              <a:gd name="adj2" fmla="val 50000"/>
              <a:gd name="adj3" fmla="val 792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1" name="Freccia circolare in giù 30"/>
          <p:cNvSpPr/>
          <p:nvPr/>
        </p:nvSpPr>
        <p:spPr>
          <a:xfrm>
            <a:off x="3698544" y="2627266"/>
            <a:ext cx="6511899" cy="115640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2" name="Freccia circolare in giù 31"/>
          <p:cNvSpPr/>
          <p:nvPr/>
        </p:nvSpPr>
        <p:spPr>
          <a:xfrm>
            <a:off x="1509596" y="2406647"/>
            <a:ext cx="8876350" cy="144883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19</a:t>
            </a:fld>
            <a:endParaRPr lang="it-IT"/>
          </a:p>
        </p:txBody>
      </p:sp>
      <p:sp>
        <p:nvSpPr>
          <p:cNvPr id="35" name="Ovale 34"/>
          <p:cNvSpPr/>
          <p:nvPr/>
        </p:nvSpPr>
        <p:spPr>
          <a:xfrm>
            <a:off x="5794652" y="5626602"/>
            <a:ext cx="1364456" cy="8838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200" dirty="0" smtClean="0"/>
              <a:t>Annessi Allegati</a:t>
            </a:r>
            <a:endParaRPr lang="it-IT" sz="1200" dirty="0"/>
          </a:p>
        </p:txBody>
      </p:sp>
      <p:sp>
        <p:nvSpPr>
          <p:cNvPr id="36" name="Arco 35"/>
          <p:cNvSpPr/>
          <p:nvPr/>
        </p:nvSpPr>
        <p:spPr>
          <a:xfrm>
            <a:off x="5983591" y="5238630"/>
            <a:ext cx="761791" cy="1124084"/>
          </a:xfrm>
          <a:prstGeom prst="arc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98586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egnaposto immagine 6"/>
          <p:cNvPicPr>
            <a:picLocks noGrp="1" noChangeAspect="1"/>
          </p:cNvPicPr>
          <p:nvPr>
            <p:ph type="pic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>
          <a:xfrm>
            <a:off x="6019800" y="508000"/>
            <a:ext cx="6172200" cy="5726113"/>
          </a:xfrm>
        </p:spPr>
      </p:pic>
      <p:sp>
        <p:nvSpPr>
          <p:cNvPr id="2" name="Rettangolo 1"/>
          <p:cNvSpPr/>
          <p:nvPr/>
        </p:nvSpPr>
        <p:spPr>
          <a:xfrm>
            <a:off x="258619" y="2863224"/>
            <a:ext cx="5329381" cy="1015663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algn="ctr"/>
            <a:r>
              <a:rPr lang="it-IT" sz="2000" dirty="0">
                <a:solidFill>
                  <a:schemeClr val="bg1"/>
                </a:solidFill>
              </a:rPr>
              <a:t>ITER </a:t>
            </a:r>
            <a:r>
              <a:rPr lang="it-IT" sz="2000" dirty="0" smtClean="0">
                <a:solidFill>
                  <a:schemeClr val="bg1"/>
                </a:solidFill>
              </a:rPr>
              <a:t>PROCEDURALE E </a:t>
            </a:r>
            <a:r>
              <a:rPr lang="it-IT" sz="2000" dirty="0">
                <a:solidFill>
                  <a:schemeClr val="bg1"/>
                </a:solidFill>
              </a:rPr>
              <a:t>NOTE TECNICHE </a:t>
            </a:r>
            <a:endParaRPr lang="it-IT" sz="2000" dirty="0" smtClean="0">
              <a:solidFill>
                <a:schemeClr val="bg1"/>
              </a:solidFill>
            </a:endParaRPr>
          </a:p>
          <a:p>
            <a:pPr algn="ctr"/>
            <a:r>
              <a:rPr lang="it-IT" sz="2000" dirty="0" smtClean="0">
                <a:solidFill>
                  <a:schemeClr val="bg1"/>
                </a:solidFill>
              </a:rPr>
              <a:t>PER </a:t>
            </a:r>
            <a:r>
              <a:rPr lang="it-IT" sz="2000" dirty="0">
                <a:solidFill>
                  <a:schemeClr val="bg1"/>
                </a:solidFill>
              </a:rPr>
              <a:t>LA GESTIONE </a:t>
            </a:r>
            <a:endParaRPr lang="it-IT" sz="2000" dirty="0" smtClean="0">
              <a:solidFill>
                <a:schemeClr val="bg1"/>
              </a:solidFill>
            </a:endParaRPr>
          </a:p>
          <a:p>
            <a:pPr algn="ctr"/>
            <a:r>
              <a:rPr lang="it-IT" sz="2000" dirty="0" smtClean="0">
                <a:solidFill>
                  <a:schemeClr val="bg1"/>
                </a:solidFill>
              </a:rPr>
              <a:t>DELLE </a:t>
            </a:r>
            <a:r>
              <a:rPr lang="it-IT" sz="2000" dirty="0">
                <a:solidFill>
                  <a:schemeClr val="bg1"/>
                </a:solidFill>
              </a:rPr>
              <a:t>SEDUTE DEGLI ORGANI DI GOVERNO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939468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endParaRPr lang="it-IT" sz="2400" dirty="0" smtClean="0"/>
          </a:p>
          <a:p>
            <a:pPr algn="just">
              <a:buFont typeface="Wingdings" panose="05000000000000000000" pitchFamily="2" charset="2"/>
              <a:buChar char="v"/>
            </a:pPr>
            <a:r>
              <a:rPr lang="it-IT" sz="2400" dirty="0" smtClean="0"/>
              <a:t>Il «</a:t>
            </a:r>
            <a:r>
              <a:rPr lang="it-IT" sz="2400" i="1" dirty="0" smtClean="0">
                <a:solidFill>
                  <a:schemeClr val="accent5">
                    <a:lumMod val="75000"/>
                  </a:schemeClr>
                </a:solidFill>
              </a:rPr>
              <a:t>carattere</a:t>
            </a:r>
            <a:r>
              <a:rPr lang="it-IT" sz="2400" i="1" dirty="0" smtClean="0">
                <a:solidFill>
                  <a:schemeClr val="tx1"/>
                </a:solidFill>
              </a:rPr>
              <a:t>»</a:t>
            </a:r>
            <a:r>
              <a:rPr lang="it-IT" sz="2400" dirty="0" smtClean="0"/>
              <a:t> da usare per il «</a:t>
            </a:r>
            <a:r>
              <a:rPr lang="it-IT" sz="2400" i="1" dirty="0" smtClean="0">
                <a:solidFill>
                  <a:schemeClr val="accent5">
                    <a:lumMod val="75000"/>
                  </a:schemeClr>
                </a:solidFill>
              </a:rPr>
              <a:t>titolo</a:t>
            </a:r>
            <a:r>
              <a:rPr lang="it-IT" sz="2400" i="1" dirty="0" smtClean="0">
                <a:solidFill>
                  <a:schemeClr val="tx1"/>
                </a:solidFill>
              </a:rPr>
              <a:t>»</a:t>
            </a:r>
            <a:r>
              <a:rPr lang="it-IT" sz="2400" dirty="0" smtClean="0"/>
              <a:t> della proposta di delibera è il «</a:t>
            </a:r>
            <a:r>
              <a:rPr lang="it-IT" sz="2400" i="1" u="sng" dirty="0" smtClean="0">
                <a:solidFill>
                  <a:schemeClr val="accent5">
                    <a:lumMod val="75000"/>
                  </a:schemeClr>
                </a:solidFill>
              </a:rPr>
              <a:t>Calibri</a:t>
            </a:r>
            <a:r>
              <a:rPr lang="it-IT" sz="2400" u="sng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400" i="1" u="sng" dirty="0" smtClean="0">
                <a:solidFill>
                  <a:schemeClr val="accent5">
                    <a:lumMod val="75000"/>
                  </a:schemeClr>
                </a:solidFill>
              </a:rPr>
              <a:t>14</a:t>
            </a:r>
            <a:r>
              <a:rPr lang="it-IT" sz="2400" i="1" dirty="0" smtClean="0">
                <a:solidFill>
                  <a:schemeClr val="tx1"/>
                </a:solidFill>
              </a:rPr>
              <a:t>».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it-IT" sz="2400" dirty="0"/>
              <a:t>Il «</a:t>
            </a:r>
            <a:r>
              <a:rPr lang="it-IT" sz="2400" i="1" dirty="0">
                <a:solidFill>
                  <a:schemeClr val="accent5">
                    <a:lumMod val="75000"/>
                  </a:schemeClr>
                </a:solidFill>
              </a:rPr>
              <a:t>carattere</a:t>
            </a:r>
            <a:r>
              <a:rPr lang="it-IT" sz="2400" i="1" dirty="0">
                <a:solidFill>
                  <a:schemeClr val="tx1"/>
                </a:solidFill>
              </a:rPr>
              <a:t>»</a:t>
            </a:r>
            <a:r>
              <a:rPr lang="it-IT" sz="2400" dirty="0"/>
              <a:t> da usare per il </a:t>
            </a:r>
            <a:r>
              <a:rPr lang="it-IT" sz="2400" dirty="0" smtClean="0"/>
              <a:t>«</a:t>
            </a:r>
            <a:r>
              <a:rPr lang="it-IT" sz="2400" i="1" dirty="0" smtClean="0">
                <a:solidFill>
                  <a:schemeClr val="accent5">
                    <a:lumMod val="75000"/>
                  </a:schemeClr>
                </a:solidFill>
              </a:rPr>
              <a:t>testo</a:t>
            </a:r>
            <a:r>
              <a:rPr lang="it-IT" sz="2400" i="1" dirty="0" smtClean="0">
                <a:solidFill>
                  <a:schemeClr val="tx1"/>
                </a:solidFill>
              </a:rPr>
              <a:t>»</a:t>
            </a:r>
            <a:r>
              <a:rPr lang="it-IT" sz="2400" dirty="0" smtClean="0"/>
              <a:t> </a:t>
            </a:r>
            <a:r>
              <a:rPr lang="it-IT" sz="2400" dirty="0"/>
              <a:t>della proposta di delibera è il «</a:t>
            </a:r>
            <a:r>
              <a:rPr lang="it-IT" sz="2400" i="1" u="sng" dirty="0">
                <a:solidFill>
                  <a:schemeClr val="accent5">
                    <a:lumMod val="75000"/>
                  </a:schemeClr>
                </a:solidFill>
              </a:rPr>
              <a:t>Calibri</a:t>
            </a:r>
            <a:r>
              <a:rPr lang="it-IT" sz="2400" u="sng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it-IT" sz="2400" i="1" u="sng" dirty="0" smtClean="0">
                <a:solidFill>
                  <a:schemeClr val="accent5">
                    <a:lumMod val="75000"/>
                  </a:schemeClr>
                </a:solidFill>
              </a:rPr>
              <a:t>12</a:t>
            </a:r>
            <a:r>
              <a:rPr lang="it-IT" sz="2400" i="1" dirty="0" smtClean="0">
                <a:solidFill>
                  <a:schemeClr val="tx1"/>
                </a:solidFill>
              </a:rPr>
              <a:t>».</a:t>
            </a:r>
            <a:endParaRPr lang="it-IT" sz="2400" i="1" dirty="0">
              <a:solidFill>
                <a:schemeClr val="tx1"/>
              </a:solidFill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it-IT" sz="2400" dirty="0" smtClean="0"/>
              <a:t>I «</a:t>
            </a:r>
            <a:r>
              <a:rPr lang="it-IT" sz="2400" i="1" dirty="0" smtClean="0">
                <a:solidFill>
                  <a:schemeClr val="accent5">
                    <a:lumMod val="75000"/>
                  </a:schemeClr>
                </a:solidFill>
              </a:rPr>
              <a:t>margini</a:t>
            </a:r>
            <a:r>
              <a:rPr lang="it-IT" sz="2400" i="1" dirty="0" smtClean="0">
                <a:solidFill>
                  <a:schemeClr val="tx1"/>
                </a:solidFill>
              </a:rPr>
              <a:t>»</a:t>
            </a:r>
            <a:r>
              <a:rPr lang="it-IT" sz="2400" dirty="0" smtClean="0"/>
              <a:t> dovranno essere impostati come segue:</a:t>
            </a:r>
          </a:p>
          <a:p>
            <a:pPr marL="0" indent="0" algn="just">
              <a:buNone/>
            </a:pPr>
            <a:endParaRPr lang="it-IT" sz="2400" dirty="0" smtClean="0"/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it-IT" sz="2000" dirty="0" smtClean="0"/>
              <a:t>margine superiore 		5 cm</a:t>
            </a: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it-IT" sz="2000" dirty="0" smtClean="0"/>
              <a:t>margine inferiore   		3 cm</a:t>
            </a: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it-IT" sz="2000" dirty="0" smtClean="0"/>
              <a:t>margine sinistro     		3 cm</a:t>
            </a:r>
          </a:p>
          <a:p>
            <a:pPr lvl="1" algn="just">
              <a:buFont typeface="Wingdings" panose="05000000000000000000" pitchFamily="2" charset="2"/>
              <a:buChar char="q"/>
            </a:pPr>
            <a:r>
              <a:rPr lang="it-IT" sz="2000" dirty="0" smtClean="0"/>
              <a:t>margine destro      		2 cm</a:t>
            </a:r>
            <a:endParaRPr lang="it-IT" sz="2000" dirty="0"/>
          </a:p>
          <a:p>
            <a:pPr lvl="1" algn="just">
              <a:buFont typeface="Wingdings" panose="05000000000000000000" pitchFamily="2" charset="2"/>
              <a:buChar char="q"/>
            </a:pPr>
            <a:endParaRPr lang="it-IT" sz="2000" dirty="0"/>
          </a:p>
          <a:p>
            <a:pPr marL="457200" lvl="1" indent="0" algn="just">
              <a:buNone/>
            </a:pPr>
            <a:endParaRPr lang="it-IT" sz="2000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ITER PROCEDURALE PER LA GESTIONE DELLE SEDUTE DEGLI ORGANI DI GOVERNO </a:t>
            </a:r>
            <a:br>
              <a:rPr lang="it-IT" sz="2400" b="1" dirty="0">
                <a:solidFill>
                  <a:schemeClr val="bg1"/>
                </a:solidFill>
              </a:rPr>
            </a:br>
            <a:r>
              <a:rPr lang="it-IT" sz="2400" b="1" dirty="0">
                <a:solidFill>
                  <a:schemeClr val="bg1"/>
                </a:solidFill>
              </a:rPr>
              <a:t>NOTE TECNICHE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27599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199" y="1819564"/>
            <a:ext cx="10515600" cy="503843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endParaRPr lang="it-IT" sz="24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it-IT" sz="24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it-IT" sz="24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it-IT" sz="24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it-IT" sz="24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it-IT" sz="1600" dirty="0" smtClean="0">
                <a:solidFill>
                  <a:schemeClr val="tx1"/>
                </a:solidFill>
              </a:rPr>
              <a:t>Il «</a:t>
            </a:r>
            <a:r>
              <a:rPr lang="it-IT" sz="1600" b="1" i="1" dirty="0" smtClean="0">
                <a:solidFill>
                  <a:schemeClr val="accent5">
                    <a:lumMod val="75000"/>
                  </a:schemeClr>
                </a:solidFill>
              </a:rPr>
              <a:t>frontalino</a:t>
            </a:r>
            <a:r>
              <a:rPr lang="it-IT" sz="1600" dirty="0" smtClean="0">
                <a:solidFill>
                  <a:schemeClr val="tx1"/>
                </a:solidFill>
              </a:rPr>
              <a:t>», che precede il testo della delibera, deve essere impostato seguendo lo schema sopra riportato rispettando dimensioni e tipologia del carattere «</a:t>
            </a:r>
            <a:r>
              <a:rPr lang="it-IT" sz="1600" b="1" i="1" u="sng" dirty="0" smtClean="0">
                <a:solidFill>
                  <a:schemeClr val="accent5">
                    <a:lumMod val="75000"/>
                  </a:schemeClr>
                </a:solidFill>
              </a:rPr>
              <a:t>Calibri 11</a:t>
            </a:r>
            <a:r>
              <a:rPr lang="it-IT" sz="1600" dirty="0" smtClean="0">
                <a:solidFill>
                  <a:schemeClr val="tx1"/>
                </a:solidFill>
              </a:rPr>
              <a:t>», «</a:t>
            </a:r>
            <a:r>
              <a:rPr lang="it-IT" sz="1600" b="1" i="1" u="sng" dirty="0" smtClean="0">
                <a:solidFill>
                  <a:schemeClr val="accent5">
                    <a:lumMod val="75000"/>
                  </a:schemeClr>
                </a:solidFill>
              </a:rPr>
              <a:t>colore tema dello sfondo: bianco, sfondo 1,35% più scuro</a:t>
            </a:r>
            <a:r>
              <a:rPr lang="it-IT" sz="1600" i="1" dirty="0" smtClean="0">
                <a:solidFill>
                  <a:schemeClr val="tx1"/>
                </a:solidFill>
              </a:rPr>
              <a:t>»</a:t>
            </a:r>
            <a:r>
              <a:rPr lang="it-IT" sz="1600" dirty="0" smtClean="0">
                <a:solidFill>
                  <a:schemeClr val="tx1"/>
                </a:solidFill>
              </a:rPr>
              <a:t> e «</a:t>
            </a:r>
            <a:r>
              <a:rPr lang="it-IT" sz="1600" b="1" i="1" u="sng" dirty="0" smtClean="0">
                <a:solidFill>
                  <a:schemeClr val="accent5">
                    <a:lumMod val="75000"/>
                  </a:schemeClr>
                </a:solidFill>
              </a:rPr>
              <a:t>grassetto</a:t>
            </a:r>
            <a:r>
              <a:rPr lang="it-IT" sz="1600" b="1" u="sng" dirty="0" smtClean="0">
                <a:solidFill>
                  <a:schemeClr val="accent5">
                    <a:lumMod val="75000"/>
                  </a:schemeClr>
                </a:solidFill>
              </a:rPr>
              <a:t> solo </a:t>
            </a:r>
            <a:r>
              <a:rPr lang="it-IT" sz="1600" b="1" i="1" u="sng" dirty="0" smtClean="0">
                <a:solidFill>
                  <a:schemeClr val="accent5">
                    <a:lumMod val="75000"/>
                  </a:schemeClr>
                </a:solidFill>
              </a:rPr>
              <a:t>nei titoli presenti nella colonna di sinistra</a:t>
            </a:r>
            <a:r>
              <a:rPr lang="it-IT" sz="1600" i="1" dirty="0" smtClean="0">
                <a:solidFill>
                  <a:schemeClr val="tx1"/>
                </a:solidFill>
              </a:rPr>
              <a:t>».</a:t>
            </a:r>
            <a:endParaRPr lang="it-IT" sz="1600" i="1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it-IT" sz="1600" dirty="0" smtClean="0">
                <a:solidFill>
                  <a:schemeClr val="tx1"/>
                </a:solidFill>
              </a:rPr>
              <a:t>                  La «</a:t>
            </a:r>
            <a:r>
              <a:rPr lang="it-IT" sz="1600" b="1" i="1" dirty="0" smtClean="0">
                <a:solidFill>
                  <a:schemeClr val="accent5">
                    <a:lumMod val="75000"/>
                  </a:schemeClr>
                </a:solidFill>
              </a:rPr>
              <a:t>data</a:t>
            </a:r>
            <a:r>
              <a:rPr lang="it-IT" sz="1600" b="1" dirty="0" smtClean="0">
                <a:solidFill>
                  <a:schemeClr val="accent5">
                    <a:lumMod val="75000"/>
                  </a:schemeClr>
                </a:solidFill>
              </a:rPr>
              <a:t> è quella di </a:t>
            </a:r>
            <a:r>
              <a:rPr lang="it-IT" sz="1600" b="1" i="1" dirty="0" smtClean="0">
                <a:solidFill>
                  <a:schemeClr val="accent5">
                    <a:lumMod val="75000"/>
                  </a:schemeClr>
                </a:solidFill>
              </a:rPr>
              <a:t>inoltro</a:t>
            </a:r>
            <a:r>
              <a:rPr lang="it-IT" sz="1600" i="1" dirty="0" smtClean="0">
                <a:solidFill>
                  <a:schemeClr val="tx1"/>
                </a:solidFill>
              </a:rPr>
              <a:t>»</a:t>
            </a:r>
            <a:r>
              <a:rPr lang="it-IT" sz="1600" dirty="0" smtClean="0">
                <a:solidFill>
                  <a:schemeClr val="tx1"/>
                </a:solidFill>
              </a:rPr>
              <a:t> alla U.O. Programmazione, Organi e Affari Istituzionali. </a:t>
            </a:r>
          </a:p>
          <a:p>
            <a:pPr marL="0" indent="0" algn="just">
              <a:buNone/>
            </a:pPr>
            <a:r>
              <a:rPr lang="it-IT" sz="1600" dirty="0" smtClean="0">
                <a:solidFill>
                  <a:schemeClr val="tx1"/>
                </a:solidFill>
              </a:rPr>
              <a:t>                  Nel caso di  necessarie </a:t>
            </a:r>
            <a:r>
              <a:rPr lang="it-IT" sz="1600" b="1" dirty="0" smtClean="0">
                <a:solidFill>
                  <a:schemeClr val="accent5">
                    <a:lumMod val="75000"/>
                  </a:schemeClr>
                </a:solidFill>
              </a:rPr>
              <a:t>rivisitazioni</a:t>
            </a:r>
            <a:r>
              <a:rPr lang="it-IT" sz="1600" dirty="0" smtClean="0">
                <a:solidFill>
                  <a:schemeClr val="tx1"/>
                </a:solidFill>
              </a:rPr>
              <a:t> e/o </a:t>
            </a:r>
            <a:r>
              <a:rPr lang="it-IT" sz="1600" b="1" dirty="0" smtClean="0">
                <a:solidFill>
                  <a:schemeClr val="accent5">
                    <a:lumMod val="75000"/>
                  </a:schemeClr>
                </a:solidFill>
              </a:rPr>
              <a:t>integrazioni</a:t>
            </a:r>
            <a:r>
              <a:rPr lang="it-IT" sz="1600" dirty="0" smtClean="0">
                <a:solidFill>
                  <a:schemeClr val="tx1"/>
                </a:solidFill>
              </a:rPr>
              <a:t> la «</a:t>
            </a:r>
            <a:r>
              <a:rPr lang="it-IT" sz="1600" b="1" i="1" u="sng" dirty="0" smtClean="0">
                <a:solidFill>
                  <a:schemeClr val="accent5">
                    <a:lumMod val="75000"/>
                  </a:schemeClr>
                </a:solidFill>
              </a:rPr>
              <a:t>data</a:t>
            </a:r>
            <a:r>
              <a:rPr lang="it-IT" sz="1600" dirty="0" smtClean="0">
                <a:solidFill>
                  <a:schemeClr val="tx1"/>
                </a:solidFill>
              </a:rPr>
              <a:t>» deve essere aggiornata per consentire ai membri degli organi di individuare eventuali aggiornamenti della delibera.  </a:t>
            </a:r>
          </a:p>
          <a:p>
            <a:pPr marL="0" indent="0" algn="just">
              <a:buNone/>
              <a:tabLst>
                <a:tab pos="808038" algn="l"/>
              </a:tabLst>
            </a:pPr>
            <a:r>
              <a:rPr lang="it-IT" sz="1600" dirty="0" smtClean="0">
                <a:solidFill>
                  <a:schemeClr val="tx1"/>
                </a:solidFill>
              </a:rPr>
              <a:t>	</a:t>
            </a:r>
            <a:r>
              <a:rPr lang="it-IT" sz="1600" dirty="0">
                <a:solidFill>
                  <a:schemeClr val="tx1"/>
                </a:solidFill>
              </a:rPr>
              <a:t>La </a:t>
            </a:r>
            <a:r>
              <a:rPr lang="it-IT" sz="1600" b="1" dirty="0">
                <a:solidFill>
                  <a:schemeClr val="accent5">
                    <a:lumMod val="75000"/>
                  </a:schemeClr>
                </a:solidFill>
              </a:rPr>
              <a:t>mail</a:t>
            </a:r>
            <a:r>
              <a:rPr lang="it-IT" sz="1600" dirty="0">
                <a:solidFill>
                  <a:schemeClr val="tx1"/>
                </a:solidFill>
              </a:rPr>
              <a:t> di trasmissione deve contenere la motivazione per cui la proposta di delibera è stata </a:t>
            </a:r>
            <a:r>
              <a:rPr lang="it-IT" sz="1600" dirty="0" smtClean="0">
                <a:solidFill>
                  <a:schemeClr val="tx1"/>
                </a:solidFill>
              </a:rPr>
              <a:t>rivista </a:t>
            </a:r>
            <a:r>
              <a:rPr lang="it-IT" sz="1600" dirty="0">
                <a:solidFill>
                  <a:schemeClr val="tx1"/>
                </a:solidFill>
              </a:rPr>
              <a:t>e/o integrata.</a:t>
            </a:r>
          </a:p>
          <a:p>
            <a:pPr marL="0" indent="0" algn="just">
              <a:buNone/>
              <a:tabLst>
                <a:tab pos="808038" algn="l"/>
              </a:tabLst>
            </a:pPr>
            <a:r>
              <a:rPr lang="it-IT" sz="1600" dirty="0" smtClean="0">
                <a:solidFill>
                  <a:schemeClr val="tx1"/>
                </a:solidFill>
              </a:rPr>
              <a:t> 	Per le proposte di delibera che, oltre al RPA, prevedono anche Il </a:t>
            </a:r>
            <a:r>
              <a:rPr lang="it-IT" sz="1600" b="1" i="1" u="sng" dirty="0">
                <a:solidFill>
                  <a:schemeClr val="accent5">
                    <a:lumMod val="75000"/>
                  </a:schemeClr>
                </a:solidFill>
              </a:rPr>
              <a:t>RUP</a:t>
            </a:r>
            <a:r>
              <a:rPr lang="it-IT" sz="1600" dirty="0" smtClean="0">
                <a:solidFill>
                  <a:schemeClr val="tx1"/>
                </a:solidFill>
              </a:rPr>
              <a:t>, nel frontalino deve essere indicato anche quest’ultimo, come da esempio sopra riportato.</a:t>
            </a:r>
            <a:endParaRPr lang="it-IT" sz="1600" dirty="0">
              <a:solidFill>
                <a:schemeClr val="tx1"/>
              </a:solidFill>
            </a:endParaRPr>
          </a:p>
        </p:txBody>
      </p:sp>
      <p:graphicFrame>
        <p:nvGraphicFramePr>
          <p:cNvPr id="2" name="Tabel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940734"/>
              </p:ext>
            </p:extLst>
          </p:nvPr>
        </p:nvGraphicFramePr>
        <p:xfrm>
          <a:off x="838200" y="1712838"/>
          <a:ext cx="10515599" cy="22559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29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126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9410"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UNITA’ ORGANIZZATIVA RESPONSABILE</a:t>
                      </a:r>
                      <a:endParaRPr lang="it-IT" sz="1400" dirty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Dirigenza Area</a:t>
                      </a:r>
                      <a:r>
                        <a:rPr lang="it-IT" sz="1400" b="0" baseline="0" dirty="0" smtClean="0">
                          <a:solidFill>
                            <a:schemeClr val="tx1"/>
                          </a:solidFill>
                        </a:rPr>
                        <a:t> Affari Generali e Legale</a:t>
                      </a:r>
                      <a:endParaRPr lang="it-IT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Dirigente:</a:t>
                      </a:r>
                      <a:r>
                        <a:rPr lang="it-IT" sz="1400" b="0" baseline="0" dirty="0" smtClean="0">
                          <a:solidFill>
                            <a:schemeClr val="tx1"/>
                          </a:solidFill>
                        </a:rPr>
                        <a:t> Dott. Gianluigi Michelini              </a:t>
                      </a:r>
                      <a:endParaRPr lang="it-IT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6467">
                <a:tc>
                  <a:txBody>
                    <a:bodyPr/>
                    <a:lstStyle/>
                    <a:p>
                      <a:r>
                        <a:rPr lang="it-IT" sz="1400" b="1" dirty="0" smtClean="0"/>
                        <a:t>RPA</a:t>
                      </a:r>
                    </a:p>
                    <a:p>
                      <a:endParaRPr lang="it-IT" sz="1400" b="1" dirty="0" smtClean="0"/>
                    </a:p>
                    <a:p>
                      <a:endParaRPr lang="it-IT" sz="1400" b="1" dirty="0" smtClean="0"/>
                    </a:p>
                    <a:p>
                      <a:r>
                        <a:rPr lang="it-IT" sz="1400" b="1" dirty="0" smtClean="0">
                          <a:solidFill>
                            <a:srgbClr val="FF0000"/>
                          </a:solidFill>
                        </a:rPr>
                        <a:t>(RUP)</a:t>
                      </a:r>
                      <a:endParaRPr lang="it-IT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400" dirty="0" smtClean="0"/>
                        <a:t>Dott.ssa Carla Sfamurri – Responsabile U.O. Programmazione, Organi e Affari Istituzionali</a:t>
                      </a:r>
                    </a:p>
                    <a:p>
                      <a:pPr algn="just"/>
                      <a:r>
                        <a:rPr lang="it-IT" sz="1400" dirty="0" smtClean="0"/>
                        <a:t>    </a:t>
                      </a:r>
                    </a:p>
                    <a:p>
                      <a:pPr algn="just"/>
                      <a:r>
                        <a:rPr lang="it-IT" sz="1400" dirty="0" smtClean="0">
                          <a:solidFill>
                            <a:srgbClr val="FF0000"/>
                          </a:solidFill>
                        </a:rPr>
                        <a:t>(Dott. …… - Responsabile U.O. ……..)</a:t>
                      </a:r>
                      <a:endParaRPr lang="it-IT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6881">
                <a:tc>
                  <a:txBody>
                    <a:bodyPr/>
                    <a:lstStyle/>
                    <a:p>
                      <a:r>
                        <a:rPr lang="it-IT" sz="1400" b="1" dirty="0" smtClean="0"/>
                        <a:t>DELIBERAZIONE</a:t>
                      </a:r>
                      <a:endParaRPr lang="it-IT" sz="1400" b="1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400" dirty="0" smtClean="0"/>
                        <a:t>NOMINA</a:t>
                      </a:r>
                      <a:r>
                        <a:rPr lang="it-IT" sz="1400" baseline="0" dirty="0" smtClean="0"/>
                        <a:t> COMPONENTE DEL PRESIDIO DELLA QUALITA’ DI ATENEO</a:t>
                      </a:r>
                      <a:endParaRPr lang="it-IT" sz="14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5985">
                <a:tc>
                  <a:txBody>
                    <a:bodyPr/>
                    <a:lstStyle/>
                    <a:p>
                      <a:r>
                        <a:rPr lang="it-IT" sz="1400" b="1" dirty="0" smtClean="0"/>
                        <a:t>DATA</a:t>
                      </a:r>
                      <a:endParaRPr lang="it-IT" sz="1400" b="1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15</a:t>
                      </a:r>
                      <a:r>
                        <a:rPr lang="it-IT" sz="1400" baseline="0" dirty="0" smtClean="0"/>
                        <a:t> novembre 2018 </a:t>
                      </a:r>
                      <a:endParaRPr lang="it-IT" sz="1400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Freccia a destra 3"/>
          <p:cNvSpPr/>
          <p:nvPr/>
        </p:nvSpPr>
        <p:spPr>
          <a:xfrm>
            <a:off x="994671" y="4926399"/>
            <a:ext cx="637307" cy="1925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Stella a 32 punte 36"/>
          <p:cNvSpPr/>
          <p:nvPr/>
        </p:nvSpPr>
        <p:spPr>
          <a:xfrm>
            <a:off x="2379149" y="2171269"/>
            <a:ext cx="2013527" cy="1459345"/>
          </a:xfrm>
          <a:prstGeom prst="star32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Calibri 11 + grassetto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9" name="Stella a 32 punte 38"/>
          <p:cNvSpPr/>
          <p:nvPr/>
        </p:nvSpPr>
        <p:spPr>
          <a:xfrm>
            <a:off x="9454695" y="2447998"/>
            <a:ext cx="1560945" cy="905886"/>
          </a:xfrm>
          <a:prstGeom prst="star32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Calibri 11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0" name="Freccia a destra 9"/>
          <p:cNvSpPr/>
          <p:nvPr/>
        </p:nvSpPr>
        <p:spPr>
          <a:xfrm>
            <a:off x="994672" y="5272126"/>
            <a:ext cx="637307" cy="1925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838199" y="169197"/>
            <a:ext cx="10515600" cy="1325563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ITER PROCEDURALE PER LA GESTIONE DELLE SEDUTE DEGLI ORGANI DI GOVERNO </a:t>
            </a:r>
            <a:br>
              <a:rPr lang="it-IT" sz="2400" b="1" dirty="0">
                <a:solidFill>
                  <a:schemeClr val="bg1"/>
                </a:solidFill>
              </a:rPr>
            </a:br>
            <a:r>
              <a:rPr lang="it-IT" sz="2400" b="1" dirty="0">
                <a:solidFill>
                  <a:schemeClr val="bg1"/>
                </a:solidFill>
              </a:rPr>
              <a:t>NOTE </a:t>
            </a:r>
            <a:r>
              <a:rPr lang="it-IT" sz="2400" b="1" dirty="0" smtClean="0">
                <a:solidFill>
                  <a:schemeClr val="bg1"/>
                </a:solidFill>
              </a:rPr>
              <a:t>TECNICHE – IL FRONTALINO 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21</a:t>
            </a:fld>
            <a:endParaRPr lang="it-IT"/>
          </a:p>
        </p:txBody>
      </p:sp>
      <p:sp>
        <p:nvSpPr>
          <p:cNvPr id="12" name="Freccia a destra 11"/>
          <p:cNvSpPr/>
          <p:nvPr/>
        </p:nvSpPr>
        <p:spPr>
          <a:xfrm>
            <a:off x="994673" y="5834231"/>
            <a:ext cx="637307" cy="1925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13"/>
          <p:cNvSpPr/>
          <p:nvPr/>
        </p:nvSpPr>
        <p:spPr>
          <a:xfrm>
            <a:off x="994674" y="6189206"/>
            <a:ext cx="637307" cy="1925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81732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19050"/>
            <a:ext cx="12192000" cy="6838950"/>
          </a:xfrm>
          <a:prstGeom prst="rect">
            <a:avLst/>
          </a:prstGeom>
          <a:solidFill>
            <a:srgbClr val="005E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chemeClr val="tx2"/>
              </a:solidFill>
            </a:endParaRPr>
          </a:p>
        </p:txBody>
      </p:sp>
      <p:pic>
        <p:nvPicPr>
          <p:cNvPr id="4099" name="Immagin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1" y="247650"/>
            <a:ext cx="2486025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CasellaDiTesto 4"/>
          <p:cNvSpPr txBox="1">
            <a:spLocks noChangeArrowheads="1"/>
          </p:cNvSpPr>
          <p:nvPr/>
        </p:nvSpPr>
        <p:spPr bwMode="auto">
          <a:xfrm>
            <a:off x="1917701" y="1268414"/>
            <a:ext cx="8512175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2400" dirty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2400" dirty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400" dirty="0">
                <a:solidFill>
                  <a:schemeClr val="bg1"/>
                </a:solidFill>
              </a:rPr>
              <a:t>INCONTRO FORMATIVO PER IL PERSONALE INTERNO IN MATERIA DI DELIBERAZIONI DEGLI ORGANI ACCADEMICI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2400" dirty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2400" dirty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000" i="1" dirty="0" smtClean="0">
                <a:solidFill>
                  <a:schemeClr val="bg1"/>
                </a:solidFill>
              </a:rPr>
              <a:t>GRAZIE PER L’ATTENZIONE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2000" i="1" dirty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000" i="1" dirty="0" smtClean="0">
                <a:solidFill>
                  <a:schemeClr val="bg1"/>
                </a:solidFill>
              </a:rPr>
              <a:t>IL PERSONALE DELLA U.O. PROGRAMMAZIONE, ORGANI E AFFARI ISTITUZIONALI</a:t>
            </a:r>
            <a:endParaRPr lang="it-IT" altLang="it-IT" sz="1600" dirty="0">
              <a:solidFill>
                <a:schemeClr val="bg1"/>
              </a:solidFill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436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it-IT" sz="2400" b="1" dirty="0" smtClean="0">
                <a:solidFill>
                  <a:schemeClr val="bg1"/>
                </a:solidFill>
              </a:rPr>
              <a:t>ITER PROCEDURALE PER </a:t>
            </a:r>
            <a:r>
              <a:rPr lang="it-IT" sz="2400" b="1" dirty="0">
                <a:solidFill>
                  <a:schemeClr val="bg1"/>
                </a:solidFill>
              </a:rPr>
              <a:t>LA GESTIONE DELLE SEDUTE DEGLI ORGANI DI GOVERNO</a:t>
            </a:r>
            <a:r>
              <a:rPr lang="it-IT" sz="2400" b="1" dirty="0" smtClean="0">
                <a:solidFill>
                  <a:schemeClr val="bg1"/>
                </a:solidFill>
              </a:rPr>
              <a:t> </a:t>
            </a:r>
            <a:endParaRPr lang="it-IT" sz="2400" b="1" dirty="0">
              <a:solidFill>
                <a:schemeClr val="bg1"/>
              </a:solidFill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t-IT" dirty="0" smtClean="0"/>
              <a:t>L’iter procedurale per lo svolgimento delle sedute e per l’adozione delle deliberazioni degli Organi Collegiali di Governo di Ateneo: </a:t>
            </a:r>
          </a:p>
          <a:p>
            <a:pPr marL="0" indent="0" algn="just">
              <a:buNone/>
            </a:pPr>
            <a:endParaRPr lang="it-IT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dirty="0" smtClean="0"/>
              <a:t>Senato Accademico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dirty="0" smtClean="0"/>
              <a:t>Consiglio di Amministrazione</a:t>
            </a:r>
          </a:p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dirty="0" smtClean="0"/>
              <a:t>è gestito dalla U.O. Programmazione, Organi e Affari Istituzionali, in rapporto funzionale con le Aree Dirigenziali.</a:t>
            </a:r>
            <a:endParaRPr lang="it-IT" dirty="0"/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89343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90000"/>
          </a:bodyPr>
          <a:lstStyle/>
          <a:p>
            <a:pPr algn="ctr"/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 </a:t>
            </a:r>
            <a:br>
              <a:rPr lang="it-IT" dirty="0" smtClean="0"/>
            </a:br>
            <a:r>
              <a:rPr lang="it-IT" sz="2700" cap="all" dirty="0" smtClean="0"/>
              <a:t/>
            </a:r>
            <a:br>
              <a:rPr lang="it-IT" sz="2700" cap="all" dirty="0" smtClean="0"/>
            </a:br>
            <a:r>
              <a:rPr lang="it-IT" sz="2800" b="1" dirty="0">
                <a:solidFill>
                  <a:schemeClr val="bg1"/>
                </a:solidFill>
              </a:rPr>
              <a:t>ITER PROCEDURALE </a:t>
            </a:r>
            <a:r>
              <a:rPr lang="it-IT" sz="2800" b="1" dirty="0" smtClean="0">
                <a:solidFill>
                  <a:schemeClr val="bg1"/>
                </a:solidFill>
              </a:rPr>
              <a:t>PER </a:t>
            </a:r>
            <a:r>
              <a:rPr lang="it-IT" sz="2800" b="1" dirty="0">
                <a:solidFill>
                  <a:schemeClr val="bg1"/>
                </a:solidFill>
              </a:rPr>
              <a:t>LA GESTIONE DELLE SEDUTE DEGLI ORGANI DI GOVERNO </a:t>
            </a:r>
            <a:r>
              <a:rPr lang="it-IT" sz="2700" b="1" cap="all" dirty="0" smtClean="0">
                <a:solidFill>
                  <a:schemeClr val="bg1"/>
                </a:solidFill>
              </a:rPr>
              <a:t/>
            </a:r>
            <a:br>
              <a:rPr lang="it-IT" sz="2700" b="1" cap="all" dirty="0" smtClean="0">
                <a:solidFill>
                  <a:schemeClr val="bg1"/>
                </a:solidFill>
              </a:rPr>
            </a:br>
            <a:r>
              <a:rPr lang="it-IT" sz="3100" cap="all" dirty="0" smtClean="0">
                <a:solidFill>
                  <a:schemeClr val="bg1"/>
                </a:solidFill>
              </a:rPr>
              <a:t/>
            </a:r>
            <a:br>
              <a:rPr lang="it-IT" sz="3100" cap="all" dirty="0" smtClean="0">
                <a:solidFill>
                  <a:schemeClr val="bg1"/>
                </a:solidFill>
              </a:rPr>
            </a:br>
            <a:r>
              <a:rPr lang="it-IT" sz="3600" dirty="0"/>
              <a:t>	</a:t>
            </a:r>
            <a:br>
              <a:rPr lang="it-IT" sz="3600" dirty="0"/>
            </a:br>
            <a:endParaRPr lang="it-IT" sz="36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Il calendario delle sedute e delle presedute degli Organi Collegiali di Governo è definito su base annuale.</a:t>
            </a:r>
          </a:p>
          <a:p>
            <a:pPr marL="0" indent="0" algn="just">
              <a:buNone/>
            </a:pP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Il calendario delle sedute del Senato Accademico è pubblicato alla pagina </a:t>
            </a:r>
            <a:r>
              <a:rPr lang="it-IT" dirty="0" smtClean="0">
                <a:hlinkClick r:id="rId2"/>
              </a:rPr>
              <a:t>http://www.unipr.it/ateneo/organi-e-strutture/senato-accademico</a:t>
            </a: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Il calendario delle sedute del Consiglio di Amministrazione è pubblicato alla pagina </a:t>
            </a:r>
            <a:r>
              <a:rPr lang="it-IT" dirty="0" smtClean="0">
                <a:hlinkClick r:id="rId3"/>
              </a:rPr>
              <a:t>http://www.unipr.it/ateneo/organi-e-strutture/consiglio-di-amministrazione</a:t>
            </a:r>
            <a:endParaRPr lang="it-IT" dirty="0" smtClean="0"/>
          </a:p>
          <a:p>
            <a:pPr marL="0" indent="0">
              <a:buNone/>
            </a:pPr>
            <a:endParaRPr lang="it-IT" dirty="0" smtClean="0"/>
          </a:p>
          <a:p>
            <a:pPr marL="0" indent="0" algn="just"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54994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ITER PROCEDURALE </a:t>
            </a:r>
            <a:r>
              <a:rPr lang="it-IT" sz="2400" b="1" dirty="0" smtClean="0">
                <a:solidFill>
                  <a:schemeClr val="bg1"/>
                </a:solidFill>
              </a:rPr>
              <a:t>PER </a:t>
            </a:r>
            <a:r>
              <a:rPr lang="it-IT" sz="2400" b="1" dirty="0">
                <a:solidFill>
                  <a:schemeClr val="bg1"/>
                </a:solidFill>
              </a:rPr>
              <a:t>LA GESTIONE DELLE SEDUTE DEGLI ORGANI DI GOVERNO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25621"/>
            <a:ext cx="10515600" cy="4704488"/>
          </a:xfrm>
        </p:spPr>
        <p:txBody>
          <a:bodyPr>
            <a:normAutofit fontScale="47500" lnSpcReduction="20000"/>
          </a:bodyPr>
          <a:lstStyle/>
          <a:p>
            <a:pPr algn="just">
              <a:buFont typeface="Wingdings" panose="05000000000000000000" pitchFamily="2" charset="2"/>
              <a:buChar char="v"/>
            </a:pPr>
            <a:endParaRPr lang="it-IT" sz="2400" dirty="0" smtClean="0"/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it-IT" sz="4200" dirty="0" smtClean="0"/>
              <a:t>Trasmissione alla U.O. Programmazione, Organi e Affari Istituzionali, entro la data stabilita in calendario, dell’elenco e delle proposte di delibera da parte delle Aree Dirigenziali;</a:t>
            </a:r>
            <a:endParaRPr lang="it-IT" sz="4200" dirty="0"/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it-IT" sz="4200" dirty="0" smtClean="0"/>
              <a:t>Pubblicazione dell’elenco delle delibere e delle relative proposte nell’Area </a:t>
            </a:r>
            <a:r>
              <a:rPr lang="it-IT" sz="4200" dirty="0"/>
              <a:t>Riservata </a:t>
            </a:r>
            <a:r>
              <a:rPr lang="it-IT" sz="4200" dirty="0" smtClean="0"/>
              <a:t>degli Organi a cura della U.O. Programmazione, Organi e Affari Istituzionali.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it-IT" sz="4200" dirty="0" smtClean="0"/>
              <a:t>Svolgimento seduta PRE-SENATO e seduta PRE-CDA e conseguente definizione dell’Ordine del Giorno.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it-IT" sz="4200" dirty="0" smtClean="0"/>
              <a:t>Pubblicazione convocazione, nell’ambito dell’Area Riservata, al più tardi 5 gg. prima della seduta di Senato e della seduta di Consiglio di Amministrazione, </a:t>
            </a:r>
            <a:r>
              <a:rPr lang="it-IT" sz="4200" dirty="0"/>
              <a:t>a cura della U.O. Programmazione, Organi e Affari Istituzionali</a:t>
            </a:r>
            <a:r>
              <a:rPr lang="it-IT" sz="4200" dirty="0" smtClean="0"/>
              <a:t>.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it-IT" sz="4200" dirty="0" smtClean="0"/>
              <a:t>Comunicazione di avvenuta pubblicazione della convocazione a Presidente e Componenti Organi Collegiali, Pro-Rettori, Direttore Generale, Dirigenze di Area, </a:t>
            </a:r>
            <a:r>
              <a:rPr lang="it-IT" sz="4200" dirty="0"/>
              <a:t>a cura della U.O. Programmazione, Organi e Affari </a:t>
            </a:r>
            <a:r>
              <a:rPr lang="it-IT" sz="4200" dirty="0" smtClean="0"/>
              <a:t>Istituzionali.</a:t>
            </a:r>
          </a:p>
          <a:p>
            <a:pPr marL="0" indent="0" algn="just">
              <a:buNone/>
            </a:pPr>
            <a:endParaRPr lang="it-IT" sz="2400" dirty="0" smtClean="0"/>
          </a:p>
          <a:p>
            <a:pPr marL="0" indent="0" algn="just">
              <a:buNone/>
            </a:pPr>
            <a:endParaRPr lang="it-IT" sz="2400" dirty="0" smtClean="0"/>
          </a:p>
          <a:p>
            <a:pPr algn="just">
              <a:buFont typeface="Wingdings" panose="05000000000000000000" pitchFamily="2" charset="2"/>
              <a:buChar char="v"/>
            </a:pPr>
            <a:endParaRPr lang="it-IT" sz="2400" dirty="0"/>
          </a:p>
          <a:p>
            <a:pPr marL="0" indent="0" algn="just"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74307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ITER PROCEDURALE </a:t>
            </a:r>
            <a:r>
              <a:rPr lang="it-IT" sz="2400" b="1" dirty="0" smtClean="0">
                <a:solidFill>
                  <a:schemeClr val="bg1"/>
                </a:solidFill>
              </a:rPr>
              <a:t>PER </a:t>
            </a:r>
            <a:r>
              <a:rPr lang="it-IT" sz="2400" b="1" dirty="0">
                <a:solidFill>
                  <a:schemeClr val="bg1"/>
                </a:solidFill>
              </a:rPr>
              <a:t>LA GESTIONE DELLE SEDUTE DEGLI ORGANI DI GOVERNO 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825621"/>
            <a:ext cx="10515600" cy="4575174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it-IT" sz="2000" dirty="0"/>
              <a:t>Invio </a:t>
            </a:r>
            <a:r>
              <a:rPr lang="it-IT" sz="2000" dirty="0" smtClean="0"/>
              <a:t>convocazione seduta  di SA e CDA alla U.O. Comunicazione di Ateneo, alla Coordinatrice del Presidio della Qualità e alla U.O. Coordinamento delle attività amministrative dei Dipartimenti e dei centri,  a cura della U.O. Programmazione, Organi e Affari Istituzionali.</a:t>
            </a:r>
            <a:endParaRPr lang="it-IT" sz="2000" dirty="0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it-IT" sz="2000" dirty="0" smtClean="0"/>
              <a:t>Invio convocazione di CDA anche al Servizio Prevenzione e Protezione, a cura della U.O. Programmazione, Organi e Affari Istituzionali.</a:t>
            </a:r>
            <a:endParaRPr lang="it-IT" sz="2000" dirty="0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it-IT" sz="2000" dirty="0"/>
              <a:t>Eventuale integrazione </a:t>
            </a:r>
            <a:r>
              <a:rPr lang="it-IT" sz="2000" dirty="0" err="1"/>
              <a:t>O.d.G.</a:t>
            </a:r>
            <a:r>
              <a:rPr lang="it-IT" sz="2000" dirty="0"/>
              <a:t> </a:t>
            </a:r>
            <a:r>
              <a:rPr lang="it-IT" sz="2000" dirty="0" smtClean="0"/>
              <a:t>da parte delle Aree Dirigenziali e </a:t>
            </a:r>
            <a:r>
              <a:rPr lang="it-IT" sz="2000" dirty="0"/>
              <a:t>conseguenti adempimenti, come sopra descritti, </a:t>
            </a:r>
            <a:r>
              <a:rPr lang="it-IT" sz="2000" dirty="0" smtClean="0"/>
              <a:t>a cura della </a:t>
            </a:r>
            <a:r>
              <a:rPr lang="it-IT" sz="2000" dirty="0"/>
              <a:t>U.O. Programmazione, Organi e Affari Istituzionali</a:t>
            </a:r>
            <a:r>
              <a:rPr lang="it-IT" sz="2000" dirty="0" smtClean="0"/>
              <a:t>.</a:t>
            </a:r>
            <a:endParaRPr lang="it-IT" sz="2000" dirty="0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it-IT" sz="2000" dirty="0" smtClean="0"/>
              <a:t>Svolgimento seduta Senato Accademico e seduta Consiglio di Amministrazione.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it-IT" sz="2000" dirty="0" smtClean="0"/>
              <a:t>Comunicazione alle Aree Dirigenziali degli esiti delle deliberazioni.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it-IT" sz="2000" dirty="0" smtClean="0"/>
              <a:t>Perfezionamento, acquisizione firme ed invio delibere alle Aree Dirigenziali.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it-IT" sz="2000" dirty="0" smtClean="0"/>
              <a:t>Perfezionamento verbale per la prima seduta utile.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it-IT" sz="2000" dirty="0" smtClean="0"/>
              <a:t>Pubblicazione verbale su area riservata.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it-IT" sz="2000" dirty="0"/>
              <a:t>Invio alle Aree, su richiesta, degli estratti dal verbale </a:t>
            </a:r>
            <a:r>
              <a:rPr lang="it-IT" sz="2000" dirty="0" smtClean="0"/>
              <a:t>sottoscritto.</a:t>
            </a:r>
            <a:endParaRPr lang="it-IT" sz="2000" dirty="0"/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§"/>
            </a:pPr>
            <a:endParaRPr lang="it-IT" sz="2000" dirty="0" smtClean="0"/>
          </a:p>
          <a:p>
            <a:pPr marL="0" indent="0" algn="just">
              <a:buNone/>
            </a:pPr>
            <a:endParaRPr lang="it-IT" sz="2400" dirty="0" smtClean="0"/>
          </a:p>
          <a:p>
            <a:pPr algn="just">
              <a:buFont typeface="Wingdings" panose="05000000000000000000" pitchFamily="2" charset="2"/>
              <a:buChar char="v"/>
            </a:pPr>
            <a:endParaRPr lang="it-IT" sz="2400" dirty="0"/>
          </a:p>
          <a:p>
            <a:pPr marL="0" indent="0" algn="just"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254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endParaRPr lang="it-IT" dirty="0" smtClean="0"/>
          </a:p>
          <a:p>
            <a:pPr marL="0" indent="0" algn="just">
              <a:buNone/>
            </a:pPr>
            <a:r>
              <a:rPr lang="it-IT" dirty="0" smtClean="0"/>
              <a:t>Il </a:t>
            </a:r>
            <a:r>
              <a:rPr lang="it-IT" i="1" u="sng" dirty="0" smtClean="0">
                <a:solidFill>
                  <a:schemeClr val="accent5">
                    <a:lumMod val="75000"/>
                  </a:schemeClr>
                </a:solidFill>
              </a:rPr>
              <a:t>REPONSABILE DEL PROCEDIMENTO AMMINISTRATIVO - RPA</a:t>
            </a:r>
            <a:r>
              <a:rPr lang="it-IT" dirty="0" smtClean="0"/>
              <a:t> predispone la proposta di delibera e,   preliminarmente all’invio, </a:t>
            </a:r>
            <a:r>
              <a:rPr lang="it-IT" b="1" dirty="0" smtClean="0"/>
              <a:t>verifica che</a:t>
            </a:r>
            <a:r>
              <a:rPr lang="it-IT" dirty="0" smtClean="0"/>
              <a:t>: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it-IT" dirty="0" smtClean="0"/>
              <a:t>sia stata acquisita l’attestazione di </a:t>
            </a:r>
            <a:r>
              <a:rPr lang="it-IT" dirty="0"/>
              <a:t>regolarità contabile e copertura finanziaria </a:t>
            </a:r>
            <a:r>
              <a:rPr lang="it-IT" dirty="0" smtClean="0"/>
              <a:t>della spesa </a:t>
            </a:r>
            <a:r>
              <a:rPr lang="it-IT" dirty="0" smtClean="0">
                <a:solidFill>
                  <a:schemeClr val="bg1"/>
                </a:solidFill>
                <a:hlinkClick r:id="rId2"/>
              </a:rPr>
              <a:t>http</a:t>
            </a:r>
            <a:r>
              <a:rPr lang="it-IT" dirty="0">
                <a:solidFill>
                  <a:schemeClr val="bg1"/>
                </a:solidFill>
                <a:hlinkClick r:id="rId2"/>
              </a:rPr>
              <a:t>://</a:t>
            </a:r>
            <a:r>
              <a:rPr lang="it-IT" dirty="0" smtClean="0">
                <a:solidFill>
                  <a:schemeClr val="bg1"/>
                </a:solidFill>
                <a:hlinkClick r:id="rId2"/>
              </a:rPr>
              <a:t>www.unipr.it/node/16481</a:t>
            </a:r>
            <a:r>
              <a:rPr lang="it-IT" dirty="0" smtClean="0">
                <a:solidFill>
                  <a:schemeClr val="bg1"/>
                </a:solidFill>
              </a:rPr>
              <a:t>),</a:t>
            </a:r>
            <a:r>
              <a:rPr lang="it-IT" dirty="0" smtClean="0"/>
              <a:t>ove prevista;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it-IT" dirty="0" smtClean="0"/>
              <a:t>sia stata data informativa alle O.O.S.S. e alle RSU, laddove previsto dalla normativa vigente;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it-IT" dirty="0" smtClean="0"/>
              <a:t>sia stato acquisito il parere di altri organi e organismi di Ateneo: es. Consiglio degli Studenti, Consiglio del Personale Tecnico-Amministrativo, ecc., ove necessario o obbligatorio;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it-IT" dirty="0" smtClean="0"/>
              <a:t>siano stati individuati correttamente i materiali istruttori;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it-IT" dirty="0" smtClean="0"/>
              <a:t>siano stati inseriti gli eventuali allegati al testo della delibera;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it-IT" dirty="0" smtClean="0"/>
              <a:t>sia stata prodotta la «scheda </a:t>
            </a:r>
            <a:r>
              <a:rPr lang="it-IT" dirty="0"/>
              <a:t>di </a:t>
            </a:r>
            <a:r>
              <a:rPr lang="it-IT" dirty="0" smtClean="0"/>
              <a:t>sintesi» </a:t>
            </a:r>
            <a:r>
              <a:rPr lang="it-IT" dirty="0"/>
              <a:t>a supporto del processo </a:t>
            </a:r>
            <a:r>
              <a:rPr lang="it-IT" dirty="0" smtClean="0"/>
              <a:t>decisionale;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it-IT" dirty="0" smtClean="0"/>
              <a:t>il titolo della delibera proposta corrisponda a quello fornito per l’ordine del giorno e, nel caso di difformità legata a subentrate esigenze, che ne venga data motivazione alla U.O. Programmazione, Organi e Affari Istituzionali, per il tramite della Dirigenza di Area, per essere recepita nel verbale.                  </a:t>
            </a:r>
          </a:p>
          <a:p>
            <a:pPr marL="0" indent="0" algn="just">
              <a:buNone/>
            </a:pPr>
            <a:endParaRPr lang="it-IT" dirty="0"/>
          </a:p>
        </p:txBody>
      </p:sp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ITER PROCEDURALE </a:t>
            </a:r>
            <a:r>
              <a:rPr lang="it-IT" sz="2400" b="1" dirty="0" smtClean="0">
                <a:solidFill>
                  <a:schemeClr val="bg1"/>
                </a:solidFill>
              </a:rPr>
              <a:t>PER </a:t>
            </a:r>
            <a:r>
              <a:rPr lang="it-IT" sz="2400" b="1" dirty="0">
                <a:solidFill>
                  <a:schemeClr val="bg1"/>
                </a:solidFill>
              </a:rPr>
              <a:t>LA GESTIONE DELLE SEDUTE DEGLI ORGANI DI GOVERNO 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364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2848647"/>
            <a:ext cx="10515600" cy="3328315"/>
          </a:xfrm>
          <a:solidFill>
            <a:srgbClr val="0070C0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it-IT" sz="2200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it-IT" sz="2200" i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it-IT" sz="2200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it-IT" sz="3300" i="1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022148"/>
              </p:ext>
            </p:extLst>
          </p:nvPr>
        </p:nvGraphicFramePr>
        <p:xfrm>
          <a:off x="838200" y="1976582"/>
          <a:ext cx="10515600" cy="43869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88443">
                <a:tc>
                  <a:txBody>
                    <a:bodyPr/>
                    <a:lstStyle/>
                    <a:p>
                      <a:pPr algn="ctr"/>
                      <a:endParaRPr lang="it-IT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CONSIGLIO</a:t>
                      </a:r>
                      <a:r>
                        <a:rPr lang="it-IT" baseline="0" dirty="0" smtClean="0">
                          <a:solidFill>
                            <a:schemeClr val="tx1"/>
                          </a:solidFill>
                        </a:rPr>
                        <a:t> DI AMMINISTRAZIONE SEDUTA DEL …………….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SINTESI PROPOSTA DELIBERA N. </a:t>
                      </a:r>
                      <a:r>
                        <a:rPr lang="it-IT" baseline="0" dirty="0" smtClean="0">
                          <a:solidFill>
                            <a:schemeClr val="tx1"/>
                          </a:solidFill>
                        </a:rPr>
                        <a:t>…………….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AREA</a:t>
                      </a:r>
                      <a:r>
                        <a:rPr lang="it-IT" baseline="0" dirty="0" smtClean="0">
                          <a:solidFill>
                            <a:schemeClr val="tx1"/>
                          </a:solidFill>
                        </a:rPr>
                        <a:t> …………….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TITOLO DELIBERA </a:t>
                      </a:r>
                      <a:r>
                        <a:rPr lang="it-IT" baseline="0" dirty="0" smtClean="0">
                          <a:solidFill>
                            <a:schemeClr val="tx1"/>
                          </a:solidFill>
                        </a:rPr>
                        <a:t>…………….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i="1" dirty="0" smtClean="0">
                          <a:solidFill>
                            <a:schemeClr val="tx1"/>
                          </a:solidFill>
                        </a:rPr>
                        <a:t>Il testo deve riportare in maniera concisa: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i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Ø"/>
                      </a:pPr>
                      <a:r>
                        <a:rPr lang="it-IT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EVENTI CHE HANNO DETERMINATO LA NECESSITÀ DI DELIBERARE SULL’ARGOMENTO</a:t>
                      </a:r>
                      <a:r>
                        <a:rPr lang="it-IT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it-IT" dirty="0" smtClean="0">
                        <a:effectLst/>
                      </a:endParaRP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it-IT" dirty="0" smtClean="0">
                        <a:effectLst/>
                      </a:endParaRP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Ø"/>
                      </a:pPr>
                      <a:r>
                        <a:rPr lang="it-IT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MOTIVAZIONE</a:t>
                      </a:r>
                      <a:r>
                        <a:rPr lang="it-IT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it-IT" sz="1800" i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Wingdings" panose="05000000000000000000" pitchFamily="2" charset="2"/>
                        <a:buNone/>
                      </a:pPr>
                      <a:r>
                        <a:rPr lang="it-IT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it-IT" dirty="0" smtClean="0">
                        <a:effectLst/>
                      </a:endParaRP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Ø"/>
                      </a:pPr>
                      <a:r>
                        <a:rPr lang="it-IT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EVENTUALI DATI E INFORMAZIONI SULL’ARGOMENTO, ANCHE PREGRESSE, A SUPPORTO DEL PROCESSO DECISIONALE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838200" y="418253"/>
            <a:ext cx="10515600" cy="1325563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 fontScale="90000"/>
          </a:bodyPr>
          <a:lstStyle/>
          <a:p>
            <a:pPr algn="ctr"/>
            <a:r>
              <a:rPr lang="it-IT" sz="2400" b="1" dirty="0" smtClean="0">
                <a:solidFill>
                  <a:schemeClr val="bg1"/>
                </a:solidFill>
              </a:rPr>
              <a:t/>
            </a:r>
            <a:br>
              <a:rPr lang="it-IT" sz="2400" b="1" dirty="0" smtClean="0">
                <a:solidFill>
                  <a:schemeClr val="bg1"/>
                </a:solidFill>
              </a:rPr>
            </a:br>
            <a:r>
              <a:rPr lang="it-IT" sz="2700" b="1" dirty="0">
                <a:solidFill>
                  <a:schemeClr val="bg1"/>
                </a:solidFill>
              </a:rPr>
              <a:t>ITER PROCEDURALE PER LA GESTIONE DELLE SEDUTE DEGLI ORGANI DI </a:t>
            </a:r>
            <a:r>
              <a:rPr lang="it-IT" sz="2700" b="1" dirty="0" smtClean="0">
                <a:solidFill>
                  <a:schemeClr val="bg1"/>
                </a:solidFill>
              </a:rPr>
              <a:t>GOVERNO</a:t>
            </a:r>
            <a:r>
              <a:rPr lang="it-IT" sz="2700" b="1" dirty="0">
                <a:solidFill>
                  <a:schemeClr val="bg1"/>
                </a:solidFill>
              </a:rPr>
              <a:t/>
            </a:r>
            <a:br>
              <a:rPr lang="it-IT" sz="2700" b="1" dirty="0">
                <a:solidFill>
                  <a:schemeClr val="bg1"/>
                </a:solidFill>
              </a:rPr>
            </a:br>
            <a:r>
              <a:rPr lang="it-IT" sz="2200" b="1" dirty="0">
                <a:solidFill>
                  <a:schemeClr val="bg1"/>
                </a:solidFill>
              </a:rPr>
              <a:t>LA SCHEDA DI SINTESI A SUPPORTO DEL PROCESSO DECISIONALE – FAC SIMILE</a:t>
            </a:r>
            <a:r>
              <a:rPr lang="it-IT" sz="2700" b="1" dirty="0">
                <a:solidFill>
                  <a:schemeClr val="bg1"/>
                </a:solidFill>
              </a:rPr>
              <a:t/>
            </a:r>
            <a:br>
              <a:rPr lang="it-IT" sz="2700" b="1" dirty="0">
                <a:solidFill>
                  <a:schemeClr val="bg1"/>
                </a:solidFill>
              </a:rPr>
            </a:br>
            <a:r>
              <a:rPr lang="it-IT" sz="2700" b="1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3195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Segnaposto contenut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0349515"/>
              </p:ext>
            </p:extLst>
          </p:nvPr>
        </p:nvGraphicFramePr>
        <p:xfrm>
          <a:off x="838200" y="1690688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030077"/>
              </p:ext>
            </p:extLst>
          </p:nvPr>
        </p:nvGraphicFramePr>
        <p:xfrm>
          <a:off x="5999284" y="1868072"/>
          <a:ext cx="5354516" cy="3997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10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34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60120">
                <a:tc>
                  <a:txBody>
                    <a:bodyPr/>
                    <a:lstStyle/>
                    <a:p>
                      <a:pPr algn="ctr"/>
                      <a:endParaRPr lang="it-IT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REGOLAMENTO</a:t>
                      </a:r>
                      <a:r>
                        <a:rPr lang="it-IT" baseline="0" dirty="0" smtClean="0">
                          <a:solidFill>
                            <a:schemeClr val="tx1"/>
                          </a:solidFill>
                        </a:rPr>
                        <a:t> GENERALE DI ATENEO</a:t>
                      </a:r>
                    </a:p>
                    <a:p>
                      <a:pPr algn="ctr"/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REGOLAMENTO</a:t>
                      </a:r>
                      <a:r>
                        <a:rPr lang="it-IT" baseline="0" dirty="0" smtClean="0">
                          <a:solidFill>
                            <a:schemeClr val="tx1"/>
                          </a:solidFill>
                        </a:rPr>
                        <a:t> GENERALE DI ATENEO</a:t>
                      </a:r>
                      <a:endParaRPr lang="it-IT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algn="ctr"/>
                      <a:r>
                        <a:rPr lang="it-IT" dirty="0" smtClean="0"/>
                        <a:t>Vigente</a:t>
                      </a:r>
                    </a:p>
                    <a:p>
                      <a:pPr algn="ctr"/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algn="ctr"/>
                      <a:r>
                        <a:rPr lang="it-IT" dirty="0" smtClean="0"/>
                        <a:t>Proposta modifica/integrazione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algn="ctr"/>
                      <a:r>
                        <a:rPr lang="it-IT" i="1" dirty="0" smtClean="0"/>
                        <a:t>omissis</a:t>
                      </a:r>
                    </a:p>
                    <a:p>
                      <a:pPr algn="ctr"/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algn="ctr"/>
                      <a:r>
                        <a:rPr lang="it-IT" i="1" dirty="0" smtClean="0"/>
                        <a:t>omissis</a:t>
                      </a:r>
                      <a:endParaRPr lang="it-IT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9499"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algn="ctr"/>
                      <a:r>
                        <a:rPr lang="it-IT" dirty="0" smtClean="0"/>
                        <a:t>Art. 4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dirty="0" smtClean="0"/>
                    </a:p>
                    <a:p>
                      <a:pPr algn="ctr"/>
                      <a:r>
                        <a:rPr lang="it-IT" dirty="0" smtClean="0"/>
                        <a:t>Art. 4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Rettangolo con angoli arrotondati in diagonale 2"/>
          <p:cNvSpPr/>
          <p:nvPr/>
        </p:nvSpPr>
        <p:spPr>
          <a:xfrm>
            <a:off x="838200" y="1868072"/>
            <a:ext cx="4693920" cy="4080146"/>
          </a:xfrm>
          <a:prstGeom prst="round2Diag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it-IT" dirty="0" smtClean="0">
              <a:solidFill>
                <a:schemeClr val="tx1"/>
              </a:solidFill>
            </a:endParaRPr>
          </a:p>
          <a:p>
            <a:pPr lvl="0"/>
            <a:endParaRPr lang="it-IT" dirty="0">
              <a:solidFill>
                <a:schemeClr val="tx1"/>
              </a:solidFill>
            </a:endParaRPr>
          </a:p>
          <a:p>
            <a:pPr lvl="0" algn="just"/>
            <a:r>
              <a:rPr lang="it-IT" dirty="0" smtClean="0">
                <a:solidFill>
                  <a:schemeClr val="tx1"/>
                </a:solidFill>
              </a:rPr>
              <a:t>Se </a:t>
            </a:r>
            <a:r>
              <a:rPr lang="it-IT" dirty="0">
                <a:solidFill>
                  <a:schemeClr val="tx1"/>
                </a:solidFill>
              </a:rPr>
              <a:t>la delibera ha come oggetto la </a:t>
            </a:r>
            <a:r>
              <a:rPr lang="it-IT" i="1" dirty="0">
                <a:solidFill>
                  <a:schemeClr val="tx1"/>
                </a:solidFill>
              </a:rPr>
              <a:t>modifica e/o l’integrazione di regolamenti, accordi, </a:t>
            </a:r>
            <a:r>
              <a:rPr lang="it-IT" i="1" dirty="0" smtClean="0">
                <a:solidFill>
                  <a:schemeClr val="tx1"/>
                </a:solidFill>
              </a:rPr>
              <a:t>convenzioni</a:t>
            </a:r>
            <a:r>
              <a:rPr lang="it-IT" dirty="0" smtClean="0">
                <a:solidFill>
                  <a:schemeClr val="tx1"/>
                </a:solidFill>
              </a:rPr>
              <a:t>, </a:t>
            </a:r>
            <a:r>
              <a:rPr lang="it-IT" dirty="0">
                <a:solidFill>
                  <a:schemeClr val="tx1"/>
                </a:solidFill>
              </a:rPr>
              <a:t>nelle premesse, è necessario inserire una </a:t>
            </a:r>
            <a:r>
              <a:rPr lang="it-IT" i="1" dirty="0">
                <a:solidFill>
                  <a:schemeClr val="tx1"/>
                </a:solidFill>
              </a:rPr>
              <a:t>tabella </a:t>
            </a:r>
            <a:r>
              <a:rPr lang="it-IT" i="1" dirty="0" err="1">
                <a:solidFill>
                  <a:schemeClr val="tx1"/>
                </a:solidFill>
              </a:rPr>
              <a:t>bicolonnare</a:t>
            </a:r>
            <a:r>
              <a:rPr lang="it-IT" i="1" dirty="0">
                <a:solidFill>
                  <a:schemeClr val="tx1"/>
                </a:solidFill>
              </a:rPr>
              <a:t> </a:t>
            </a:r>
            <a:r>
              <a:rPr lang="it-IT" dirty="0">
                <a:solidFill>
                  <a:schemeClr val="tx1"/>
                </a:solidFill>
              </a:rPr>
              <a:t>in modo da rendere evidenti </a:t>
            </a:r>
            <a:r>
              <a:rPr lang="it-IT" dirty="0" smtClean="0">
                <a:solidFill>
                  <a:schemeClr val="tx1"/>
                </a:solidFill>
              </a:rPr>
              <a:t>le </a:t>
            </a:r>
            <a:r>
              <a:rPr lang="it-IT" dirty="0">
                <a:solidFill>
                  <a:schemeClr val="tx1"/>
                </a:solidFill>
              </a:rPr>
              <a:t>parti del testo che subiscono variazioni rispetto alla </a:t>
            </a:r>
            <a:r>
              <a:rPr lang="it-IT" dirty="0" smtClean="0">
                <a:solidFill>
                  <a:schemeClr val="tx1"/>
                </a:solidFill>
              </a:rPr>
              <a:t>versione vigente. Il </a:t>
            </a:r>
            <a:r>
              <a:rPr lang="it-IT" dirty="0">
                <a:solidFill>
                  <a:schemeClr val="tx1"/>
                </a:solidFill>
              </a:rPr>
              <a:t>dispositivo deve riportare, in allegato, il testo modificato e/o </a:t>
            </a:r>
            <a:r>
              <a:rPr lang="it-IT" dirty="0" smtClean="0">
                <a:solidFill>
                  <a:schemeClr val="tx1"/>
                </a:solidFill>
              </a:rPr>
              <a:t>integrato. Nel caso dei regolamenti, ciò facilita l’emanazione e la pubblicazione del Regolamento, passaggio successivo per il completamento dell’iter procedurale.</a:t>
            </a:r>
          </a:p>
          <a:p>
            <a:pPr lvl="0"/>
            <a:endParaRPr lang="it-IT" dirty="0">
              <a:solidFill>
                <a:schemeClr val="tx1"/>
              </a:solidFill>
            </a:endParaRPr>
          </a:p>
          <a:p>
            <a:pPr lvl="0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rgbClr val="0070C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>
            <a:normAutofit/>
          </a:bodyPr>
          <a:lstStyle/>
          <a:p>
            <a:pPr algn="ctr"/>
            <a:r>
              <a:rPr lang="it-IT" sz="2400" b="1" dirty="0">
                <a:solidFill>
                  <a:schemeClr val="bg1"/>
                </a:solidFill>
              </a:rPr>
              <a:t>ITER PROCEDURALE PER LA GESTIONE DELLE SEDUTE DEGLI ORGANI DI GOVERNO </a:t>
            </a:r>
            <a:r>
              <a:rPr lang="it-IT" sz="2400" b="1" dirty="0" smtClean="0">
                <a:solidFill>
                  <a:schemeClr val="bg1"/>
                </a:solidFill>
              </a:rPr>
              <a:t/>
            </a:r>
            <a:br>
              <a:rPr lang="it-IT" sz="2400" b="1" dirty="0" smtClean="0">
                <a:solidFill>
                  <a:schemeClr val="bg1"/>
                </a:solidFill>
              </a:rPr>
            </a:br>
            <a:r>
              <a:rPr lang="it-IT" sz="2400" b="1" dirty="0">
                <a:solidFill>
                  <a:schemeClr val="bg1"/>
                </a:solidFill>
              </a:rPr>
              <a:t>	</a:t>
            </a:r>
            <a:r>
              <a:rPr lang="it-IT" sz="2000" b="1" dirty="0" smtClean="0">
                <a:solidFill>
                  <a:schemeClr val="bg1"/>
                </a:solidFill>
              </a:rPr>
              <a:t>LA MODIFICA DEI REGOLAMENTI – LA TABELLA BICOLONNARE</a:t>
            </a:r>
            <a:endParaRPr lang="it-IT" sz="2000" b="1" dirty="0">
              <a:solidFill>
                <a:schemeClr val="bg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06BF9-7F90-4BCC-87A5-7586E00C470C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18785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2009</TotalTime>
  <Words>2141</Words>
  <Application>Microsoft Office PowerPoint</Application>
  <PresentationFormat>Widescreen</PresentationFormat>
  <Paragraphs>365</Paragraphs>
  <Slides>22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Wingdings</vt:lpstr>
      <vt:lpstr>Tema di Office</vt:lpstr>
      <vt:lpstr>Presentazione standard di PowerPoint</vt:lpstr>
      <vt:lpstr>Presentazione standard di PowerPoint</vt:lpstr>
      <vt:lpstr>ITER PROCEDURALE PER LA GESTIONE DELLE SEDUTE DEGLI ORGANI DI GOVERNO </vt:lpstr>
      <vt:lpstr>    ITER PROCEDURALE PER LA GESTIONE DELLE SEDUTE DEGLI ORGANI DI GOVERNO     </vt:lpstr>
      <vt:lpstr>ITER PROCEDURALE PER LA GESTIONE DELLE SEDUTE DEGLI ORGANI DI GOVERNO </vt:lpstr>
      <vt:lpstr>ITER PROCEDURALE PER LA GESTIONE DELLE SEDUTE DEGLI ORGANI DI GOVERNO </vt:lpstr>
      <vt:lpstr>ITER PROCEDURALE PER LA GESTIONE DELLE SEDUTE DEGLI ORGANI DI GOVERNO </vt:lpstr>
      <vt:lpstr> ITER PROCEDURALE PER LA GESTIONE DELLE SEDUTE DEGLI ORGANI DI GOVERNO LA SCHEDA DI SINTESI A SUPPORTO DEL PROCESSO DECISIONALE – FAC SIMILE  </vt:lpstr>
      <vt:lpstr>ITER PROCEDURALE PER LA GESTIONE DELLE SEDUTE DEGLI ORGANI DI GOVERNO   LA MODIFICA DEI REGOLAMENTI – LA TABELLA BICOLONNARE</vt:lpstr>
      <vt:lpstr> ITER PROCEDURALE PER LA GESTIONE DELLE SEDUTE DEGLI ORGANI DI GOVERNO  VERIFICHE E ADEMPIMENTI  </vt:lpstr>
      <vt:lpstr>ITER PROCEDURALE PER LA GESTIONE DELLE SEDUTE DEGLI ORGANI DI GOVERNO  VERIFICHE E ADEMPIMENTI</vt:lpstr>
      <vt:lpstr>ITER PROCEDURALE PER LA GESTIONE DELLE SEDUTE DEGLI ORGANI DI GOVERNO  VERIFICHE E ADEMPIMENTI</vt:lpstr>
      <vt:lpstr>ITER PROCEDURALE PER LA GESTIONE DELLE SEDUTE DEGLI ORGANI DI GOVERNO  VERIFICHE E ADEMPIMENTI</vt:lpstr>
      <vt:lpstr>ITER PROCEDURALE PER LA GESTIONE DELLE SEDUTE DEGLI ORGANI DI GOVERNO  VERIFICHE E ADEMPIMENTI</vt:lpstr>
      <vt:lpstr>ITER PROCEDURALE PER LA GESTIONE DELLE SEDUTE DEGLI ORGANI DI GOVERNO  VERIFICHE E ADEMPIMENTI</vt:lpstr>
      <vt:lpstr>ITER PROCEDURALE PER LA GESTIONE DELLE SEDUTE DEGLI ORGANI DI GOVERNO  VERIFICHE E ADEMPIMENTI</vt:lpstr>
      <vt:lpstr>ITER PROCEDURALE PER LA GESTIONE DELLE SEDUTE DEGLI ORGANI DI GOVERNO  NOTE TECNICHE</vt:lpstr>
      <vt:lpstr>ITER PROCEDURALE PER LA GESTIONE DELLE SEDUTE DEGLI ORGANI DI GOVERNO  NOTE TECNICHE</vt:lpstr>
      <vt:lpstr>ITER PROCEDURALE PER LA GESTIONE DELLE SEDUTE DEGLI ORGANI DI GOVERNO  NOTE TECNICHE</vt:lpstr>
      <vt:lpstr>ITER PROCEDURALE PER LA GESTIONE DELLE SEDUTE DEGLI ORGANI DI GOVERNO  NOTE TECNICHE</vt:lpstr>
      <vt:lpstr>ITER PROCEDURALE PER LA GESTIONE DELLE SEDUTE DEGLI ORGANI DI GOVERNO  NOTE TECNICHE – IL FRONTALINO </vt:lpstr>
      <vt:lpstr>Presentazione standard di PowerPoint</vt:lpstr>
    </vt:vector>
  </TitlesOfParts>
  <Company>Università degli Studi di Parma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FLUSSO DOCUMENTALE E PROCEDURALE PER LA GESTIONE DELLE SEDUTE DEL SENATO ACCADEMICO E DEL CONSIGLIO DI AMMINISTRAZIONE</dc:title>
  <dc:creator>Maria Dramis</dc:creator>
  <cp:lastModifiedBy>Maria Dramis</cp:lastModifiedBy>
  <cp:revision>271</cp:revision>
  <cp:lastPrinted>2018-11-13T10:34:24Z</cp:lastPrinted>
  <dcterms:created xsi:type="dcterms:W3CDTF">2018-05-14T10:42:01Z</dcterms:created>
  <dcterms:modified xsi:type="dcterms:W3CDTF">2019-01-14T09:04:12Z</dcterms:modified>
</cp:coreProperties>
</file>